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61" r:id="rId4"/>
    <p:sldId id="259" r:id="rId5"/>
    <p:sldId id="282" r:id="rId6"/>
    <p:sldId id="283" r:id="rId7"/>
    <p:sldId id="284" r:id="rId8"/>
    <p:sldId id="285" r:id="rId9"/>
    <p:sldId id="286" r:id="rId10"/>
    <p:sldId id="265" r:id="rId11"/>
    <p:sldId id="266" r:id="rId12"/>
    <p:sldId id="264" r:id="rId13"/>
    <p:sldId id="267" r:id="rId14"/>
    <p:sldId id="268" r:id="rId15"/>
    <p:sldId id="269" r:id="rId16"/>
    <p:sldId id="270" r:id="rId17"/>
    <p:sldId id="274" r:id="rId18"/>
    <p:sldId id="275" r:id="rId19"/>
    <p:sldId id="276" r:id="rId20"/>
    <p:sldId id="277" r:id="rId21"/>
    <p:sldId id="262" r:id="rId22"/>
    <p:sldId id="263" r:id="rId23"/>
    <p:sldId id="279" r:id="rId24"/>
    <p:sldId id="278" r:id="rId25"/>
    <p:sldId id="280"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BF23-D550-9612-786F-B1407235D9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D468B6-DDC4-03E7-214E-C01DA5356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B43901-9A12-A804-CF0B-451B9E036086}"/>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5" name="Footer Placeholder 4">
            <a:extLst>
              <a:ext uri="{FF2B5EF4-FFF2-40B4-BE49-F238E27FC236}">
                <a16:creationId xmlns:a16="http://schemas.microsoft.com/office/drawing/2014/main" id="{82478F71-1387-8906-55E7-F588B7707A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4E260-4199-339F-5993-E266560B5758}"/>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246037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F4D1-B59B-5084-8930-0B34CAA7F7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07F5AF-6ED1-B83F-C78D-782AEE5B5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2B2A1-10BA-B9BC-63C5-A32F44AAFBC4}"/>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5" name="Footer Placeholder 4">
            <a:extLst>
              <a:ext uri="{FF2B5EF4-FFF2-40B4-BE49-F238E27FC236}">
                <a16:creationId xmlns:a16="http://schemas.microsoft.com/office/drawing/2014/main" id="{67BB10AC-2C07-ADC7-2970-6FF6F615E7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C72B19-7111-539C-AD57-2CE10529D2A1}"/>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232722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9BA69-6D4D-EE48-75EB-3251AE1A75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D11A75-4F86-681C-2D1C-DD0E56F927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3FB821-9544-7B29-5ADA-6C77B49AE3F6}"/>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5" name="Footer Placeholder 4">
            <a:extLst>
              <a:ext uri="{FF2B5EF4-FFF2-40B4-BE49-F238E27FC236}">
                <a16:creationId xmlns:a16="http://schemas.microsoft.com/office/drawing/2014/main" id="{C961FE8A-DAAC-9952-F8CC-95F6A5CC27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FC1FD4-E4FF-1BD3-1A0D-7A1C02523B69}"/>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177953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DBFC-6DBB-7160-4451-83FB0462D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6105AF-BABB-EEAB-8897-36E7CCDE33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390E55-C91F-F988-2C19-40579B12DB77}"/>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5" name="Footer Placeholder 4">
            <a:extLst>
              <a:ext uri="{FF2B5EF4-FFF2-40B4-BE49-F238E27FC236}">
                <a16:creationId xmlns:a16="http://schemas.microsoft.com/office/drawing/2014/main" id="{65B89A59-A0A6-488E-919C-7E3BDF844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36DDB-A9EC-1F08-56C9-CCD52BEB181F}"/>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30321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D923-C810-A323-0F6E-BCE993BAF5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63A290-CDAA-27DA-9D61-47C2E3613B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F6AA2-0DD5-5DCC-AA04-47A401AC2A2D}"/>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5" name="Footer Placeholder 4">
            <a:extLst>
              <a:ext uri="{FF2B5EF4-FFF2-40B4-BE49-F238E27FC236}">
                <a16:creationId xmlns:a16="http://schemas.microsoft.com/office/drawing/2014/main" id="{81A2FB13-1AA4-2291-FC55-28173D76E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17BF7-8AE3-B53A-10D8-B3245B7CE063}"/>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104445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9F7-5D07-F428-9564-818F847A06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1B16B7-E172-5D88-2AEE-42992C9D1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AA42A1-E2D7-1FB8-5008-E08E3DEE4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C4842F-4BA4-1D53-8922-F84C5CC8081C}"/>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6" name="Footer Placeholder 5">
            <a:extLst>
              <a:ext uri="{FF2B5EF4-FFF2-40B4-BE49-F238E27FC236}">
                <a16:creationId xmlns:a16="http://schemas.microsoft.com/office/drawing/2014/main" id="{5A5D7166-CB80-6995-E184-6AB39199E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8F909-10F0-DE8C-61EE-6FCB4A044A6F}"/>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420449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339C-C015-8CEA-55A0-9DA6946D72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0BCC07-85B6-67DE-4072-35D59F974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0B56E-B22F-9A55-009B-5AD689F6DD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D703D7-99AF-CBE5-8905-50A414636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E488F3-6BC9-ABFF-0709-45FAB5A2DD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54E85A-831D-3F66-6527-C05E49911BFB}"/>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8" name="Footer Placeholder 7">
            <a:extLst>
              <a:ext uri="{FF2B5EF4-FFF2-40B4-BE49-F238E27FC236}">
                <a16:creationId xmlns:a16="http://schemas.microsoft.com/office/drawing/2014/main" id="{71B0472B-F83B-4113-8FC9-1741E78500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BFF9C6-6835-6611-1E02-6A413C05FCDA}"/>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269190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0F41-4851-EC14-B0B9-5E2226D111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CD4586-B73E-16D2-D127-84C3A59E5587}"/>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4" name="Footer Placeholder 3">
            <a:extLst>
              <a:ext uri="{FF2B5EF4-FFF2-40B4-BE49-F238E27FC236}">
                <a16:creationId xmlns:a16="http://schemas.microsoft.com/office/drawing/2014/main" id="{605B1CAC-5110-18FD-EF2F-4A99F896EB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AC150B-3542-7136-8C31-47A4CA17EE24}"/>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224841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F4578-4F68-3E0F-0395-9ABC4C102C10}"/>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3" name="Footer Placeholder 2">
            <a:extLst>
              <a:ext uri="{FF2B5EF4-FFF2-40B4-BE49-F238E27FC236}">
                <a16:creationId xmlns:a16="http://schemas.microsoft.com/office/drawing/2014/main" id="{E4FE696C-EF50-639C-6B9E-05AC5B10FC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FE7701-D1EA-43D5-EDC6-1DE1E4DAC2D8}"/>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4845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B003-2F89-0AAF-1A83-DCE932107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17B0C-CF78-6DE0-254C-5105E4557E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DAEA3A-A704-7BDE-8C06-A3FEF00D2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44DEF-C7BB-5194-F279-423CA3869C32}"/>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6" name="Footer Placeholder 5">
            <a:extLst>
              <a:ext uri="{FF2B5EF4-FFF2-40B4-BE49-F238E27FC236}">
                <a16:creationId xmlns:a16="http://schemas.microsoft.com/office/drawing/2014/main" id="{72FFAD70-96EA-2A4B-BA71-EE4FA52FE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301102-E1AC-0F3C-0A66-4B60913CA9C2}"/>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217496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1642-E2C7-F0BC-9CF0-509B01329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DB246A-9600-80C8-6A68-AB4FD8815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38C485-2B1C-0904-F6B6-3C4D9F7AF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9C382F-E2E7-5DE7-C15B-4CB9E91AFC4E}"/>
              </a:ext>
            </a:extLst>
          </p:cNvPr>
          <p:cNvSpPr>
            <a:spLocks noGrp="1"/>
          </p:cNvSpPr>
          <p:nvPr>
            <p:ph type="dt" sz="half" idx="10"/>
          </p:nvPr>
        </p:nvSpPr>
        <p:spPr/>
        <p:txBody>
          <a:bodyPr/>
          <a:lstStyle/>
          <a:p>
            <a:fld id="{1AA14B26-A8BD-4914-999A-EDC8E6E35C5B}" type="datetimeFigureOut">
              <a:rPr lang="en-GB" smtClean="0"/>
              <a:t>01/09/2024</a:t>
            </a:fld>
            <a:endParaRPr lang="en-GB"/>
          </a:p>
        </p:txBody>
      </p:sp>
      <p:sp>
        <p:nvSpPr>
          <p:cNvPr id="6" name="Footer Placeholder 5">
            <a:extLst>
              <a:ext uri="{FF2B5EF4-FFF2-40B4-BE49-F238E27FC236}">
                <a16:creationId xmlns:a16="http://schemas.microsoft.com/office/drawing/2014/main" id="{85C7FC54-669A-2440-A796-0545DF4BFD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34F072-48EE-9DA5-F948-F952FE185E9F}"/>
              </a:ext>
            </a:extLst>
          </p:cNvPr>
          <p:cNvSpPr>
            <a:spLocks noGrp="1"/>
          </p:cNvSpPr>
          <p:nvPr>
            <p:ph type="sldNum" sz="quarter" idx="12"/>
          </p:nvPr>
        </p:nvSpPr>
        <p:spPr/>
        <p:txBody>
          <a:bodyPr/>
          <a:lstStyle/>
          <a:p>
            <a:fld id="{057AD3B2-ECDF-4C45-BB4D-32246A5DF064}" type="slidenum">
              <a:rPr lang="en-GB" smtClean="0"/>
              <a:t>‹#›</a:t>
            </a:fld>
            <a:endParaRPr lang="en-GB"/>
          </a:p>
        </p:txBody>
      </p:sp>
    </p:spTree>
    <p:extLst>
      <p:ext uri="{BB962C8B-B14F-4D97-AF65-F5344CB8AC3E}">
        <p14:creationId xmlns:p14="http://schemas.microsoft.com/office/powerpoint/2010/main" val="254233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F11FF-EFD8-9A5D-51CF-7CE948910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61587C-B3D0-07B2-565C-681BA8EEB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8EB3D1-4120-60E6-7BBB-D4688C613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14B26-A8BD-4914-999A-EDC8E6E35C5B}" type="datetimeFigureOut">
              <a:rPr lang="en-GB" smtClean="0"/>
              <a:t>01/09/2024</a:t>
            </a:fld>
            <a:endParaRPr lang="en-GB"/>
          </a:p>
        </p:txBody>
      </p:sp>
      <p:sp>
        <p:nvSpPr>
          <p:cNvPr id="5" name="Footer Placeholder 4">
            <a:extLst>
              <a:ext uri="{FF2B5EF4-FFF2-40B4-BE49-F238E27FC236}">
                <a16:creationId xmlns:a16="http://schemas.microsoft.com/office/drawing/2014/main" id="{9EB8E2C6-CA10-4320-8773-A0570B0B6B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79769A-51E3-5258-81D4-ED4CBB8EE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AD3B2-ECDF-4C45-BB4D-32246A5DF064}" type="slidenum">
              <a:rPr lang="en-GB" smtClean="0"/>
              <a:t>‹#›</a:t>
            </a:fld>
            <a:endParaRPr lang="en-GB"/>
          </a:p>
        </p:txBody>
      </p:sp>
    </p:spTree>
    <p:extLst>
      <p:ext uri="{BB962C8B-B14F-4D97-AF65-F5344CB8AC3E}">
        <p14:creationId xmlns:p14="http://schemas.microsoft.com/office/powerpoint/2010/main" val="14858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astrosurf.com/vdesnoux/download.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D94546-7808-E605-D753-44F3B74FF328}"/>
              </a:ext>
            </a:extLst>
          </p:cNvPr>
          <p:cNvSpPr/>
          <p:nvPr/>
        </p:nvSpPr>
        <p:spPr>
          <a:xfrm>
            <a:off x="1670983" y="1041260"/>
            <a:ext cx="8538748" cy="3139321"/>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Pr</a:t>
            </a:r>
            <a:r>
              <a:rPr lang="en-US" sz="6600" b="1" dirty="0">
                <a:ln w="6600">
                  <a:solidFill>
                    <a:schemeClr val="accent2"/>
                  </a:solidFill>
                  <a:prstDash val="solid"/>
                </a:ln>
                <a:solidFill>
                  <a:srgbClr val="FFFFFF"/>
                </a:solidFill>
                <a:effectLst>
                  <a:outerShdw dist="38100" dir="2700000" algn="tl" rotWithShape="0">
                    <a:schemeClr val="accent2"/>
                  </a:outerShdw>
                </a:effectLst>
              </a:rPr>
              <a:t>ocessing &amp; Calibrating</a:t>
            </a:r>
          </a:p>
          <a:p>
            <a:pPr algn="ctr"/>
            <a:r>
              <a:rPr lang="en-US" sz="6600" b="1" cap="none" spc="0" dirty="0">
                <a:ln w="6600">
                  <a:solidFill>
                    <a:schemeClr val="accent2"/>
                  </a:solidFill>
                  <a:prstDash val="solid"/>
                </a:ln>
                <a:solidFill>
                  <a:srgbClr val="FFFFFF"/>
                </a:solidFill>
                <a:effectLst>
                  <a:outerShdw dist="38100" dir="2700000" algn="tl" rotWithShape="0">
                    <a:schemeClr val="accent2"/>
                  </a:outerShdw>
                </a:effectLst>
              </a:rPr>
              <a:t>Spectra</a:t>
            </a:r>
          </a:p>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RAG Sept 2024</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4603E67C-3787-A956-7E25-F579FAEE4C99}"/>
              </a:ext>
            </a:extLst>
          </p:cNvPr>
          <p:cNvSpPr/>
          <p:nvPr/>
        </p:nvSpPr>
        <p:spPr>
          <a:xfrm>
            <a:off x="2820872" y="3998467"/>
            <a:ext cx="6550255" cy="2585323"/>
          </a:xfrm>
          <a:prstGeom prst="rect">
            <a:avLst/>
          </a:prstGeom>
          <a:noFill/>
        </p:spPr>
        <p:txBody>
          <a:bodyPr wrap="none" lIns="91440" tIns="45720" rIns="91440" bIns="45720">
            <a:spAutoFit/>
          </a:bodyPr>
          <a:lstStyle/>
          <a:p>
            <a:pPr algn="ctr"/>
            <a:r>
              <a:rPr lang="en-US" sz="5400" b="1" i="1" cap="none" spc="0" dirty="0">
                <a:ln w="6600">
                  <a:solidFill>
                    <a:schemeClr val="accent2"/>
                  </a:solidFill>
                  <a:prstDash val="solid"/>
                </a:ln>
                <a:solidFill>
                  <a:srgbClr val="FFFFFF"/>
                </a:solidFill>
                <a:effectLst>
                  <a:outerShdw dist="38100" dir="2700000" algn="tl" rotWithShape="0">
                    <a:schemeClr val="accent2"/>
                  </a:outerShdw>
                </a:effectLst>
              </a:rPr>
              <a:t>Andrew Thornett</a:t>
            </a:r>
          </a:p>
          <a:p>
            <a:pPr algn="ctr"/>
            <a:r>
              <a:rPr lang="en-US" sz="5400" b="1" i="1" dirty="0">
                <a:ln w="6600">
                  <a:solidFill>
                    <a:schemeClr val="accent2"/>
                  </a:solidFill>
                  <a:prstDash val="solid"/>
                </a:ln>
                <a:solidFill>
                  <a:srgbClr val="FFFFFF"/>
                </a:solidFill>
                <a:effectLst>
                  <a:outerShdw dist="38100" dir="2700000" algn="tl" rotWithShape="0">
                    <a:schemeClr val="accent2"/>
                  </a:outerShdw>
                </a:effectLst>
              </a:rPr>
              <a:t>andrew@thornett.net</a:t>
            </a:r>
          </a:p>
          <a:p>
            <a:pPr algn="ctr"/>
            <a:r>
              <a:rPr lang="en-US" sz="5400" b="1" i="1" cap="none" spc="0" dirty="0">
                <a:ln w="6600">
                  <a:solidFill>
                    <a:schemeClr val="accent2"/>
                  </a:solidFill>
                  <a:prstDash val="solid"/>
                </a:ln>
                <a:solidFill>
                  <a:srgbClr val="FFFFFF"/>
                </a:solidFill>
                <a:effectLst>
                  <a:outerShdw dist="38100" dir="2700000" algn="tl" rotWithShape="0">
                    <a:schemeClr val="accent2"/>
                  </a:outerShdw>
                </a:effectLst>
              </a:rPr>
              <a:t>Tel 07770841767</a:t>
            </a:r>
          </a:p>
        </p:txBody>
      </p:sp>
    </p:spTree>
    <p:extLst>
      <p:ext uri="{BB962C8B-B14F-4D97-AF65-F5344CB8AC3E}">
        <p14:creationId xmlns:p14="http://schemas.microsoft.com/office/powerpoint/2010/main" val="133639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751F9-E7B5-48BF-EBE5-C94F1CDA555D}"/>
              </a:ext>
            </a:extLst>
          </p:cNvPr>
          <p:cNvSpPr>
            <a:spLocks noGrp="1"/>
          </p:cNvSpPr>
          <p:nvPr>
            <p:ph type="title"/>
          </p:nvPr>
        </p:nvSpPr>
        <p:spPr/>
        <p:txBody>
          <a:bodyPr>
            <a:normAutofit fontScale="90000"/>
          </a:bodyPr>
          <a:lstStyle/>
          <a:p>
            <a:r>
              <a:rPr lang="en-US" dirty="0"/>
              <a:t>Spectroscopy Processing = Turning spectrum below into plot above so that it can be interpreted</a:t>
            </a:r>
            <a:endParaRPr lang="en-GB" dirty="0"/>
          </a:p>
        </p:txBody>
      </p:sp>
      <p:pic>
        <p:nvPicPr>
          <p:cNvPr id="3076" name="Picture 4" descr="Comet Filters &amp; Spectrums - Eyepieces - Cloudy Nights">
            <a:extLst>
              <a:ext uri="{FF2B5EF4-FFF2-40B4-BE49-F238E27FC236}">
                <a16:creationId xmlns:a16="http://schemas.microsoft.com/office/drawing/2014/main" id="{22C992AD-3ABD-4D03-B2AD-843360E6D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7" y="2085877"/>
            <a:ext cx="949642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4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DC7C-7989-EA43-2D37-AC20E73A0F6E}"/>
              </a:ext>
            </a:extLst>
          </p:cNvPr>
          <p:cNvSpPr>
            <a:spLocks noGrp="1"/>
          </p:cNvSpPr>
          <p:nvPr>
            <p:ph type="ctrTitle"/>
          </p:nvPr>
        </p:nvSpPr>
        <p:spPr>
          <a:xfrm>
            <a:off x="1686663" y="924128"/>
            <a:ext cx="9144000" cy="5214025"/>
          </a:xfrm>
        </p:spPr>
        <p:txBody>
          <a:bodyPr>
            <a:normAutofit fontScale="90000"/>
          </a:bodyPr>
          <a:lstStyle/>
          <a:p>
            <a:r>
              <a:rPr lang="en-US" dirty="0"/>
              <a:t>Peaks on the spectrum = main spectral lines of this spectrum</a:t>
            </a:r>
            <a:br>
              <a:rPr lang="en-US" dirty="0"/>
            </a:br>
            <a:br>
              <a:rPr lang="en-US" dirty="0"/>
            </a:br>
            <a:r>
              <a:rPr lang="en-US" dirty="0"/>
              <a:t>Each element/molecule has unique spectral signature which we can identify in spectra</a:t>
            </a:r>
            <a:endParaRPr lang="en-GB" dirty="0"/>
          </a:p>
        </p:txBody>
      </p:sp>
    </p:spTree>
    <p:extLst>
      <p:ext uri="{BB962C8B-B14F-4D97-AF65-F5344CB8AC3E}">
        <p14:creationId xmlns:p14="http://schemas.microsoft.com/office/powerpoint/2010/main" val="231910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squema de los diferentes niveles de energía S de los electrones como ...">
            <a:extLst>
              <a:ext uri="{FF2B5EF4-FFF2-40B4-BE49-F238E27FC236}">
                <a16:creationId xmlns:a16="http://schemas.microsoft.com/office/drawing/2014/main" id="{5DC25B0B-7C0A-0DF0-203D-66E5C8F76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487" y="135559"/>
            <a:ext cx="3615375" cy="24043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tomic Electron Transition Quantum Mechanics Bohr Model Physics, PNG ...">
            <a:extLst>
              <a:ext uri="{FF2B5EF4-FFF2-40B4-BE49-F238E27FC236}">
                <a16:creationId xmlns:a16="http://schemas.microsoft.com/office/drawing/2014/main" id="{C882F56C-4403-1A05-4CAA-6F12EB3A9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63" y="2455061"/>
            <a:ext cx="4272319" cy="42673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asics of Fluorescence and FRET. ( a ) Visible light spectrum ...">
            <a:extLst>
              <a:ext uri="{FF2B5EF4-FFF2-40B4-BE49-F238E27FC236}">
                <a16:creationId xmlns:a16="http://schemas.microsoft.com/office/drawing/2014/main" id="{1E7808CC-AB71-2E15-7935-A082A63EA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862" y="0"/>
            <a:ext cx="5273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E5A4B4D-D62C-D27C-C8C6-23385F4658BE}"/>
              </a:ext>
            </a:extLst>
          </p:cNvPr>
          <p:cNvSpPr/>
          <p:nvPr/>
        </p:nvSpPr>
        <p:spPr>
          <a:xfrm>
            <a:off x="-26495" y="78958"/>
            <a:ext cx="3205113" cy="2308324"/>
          </a:xfrm>
          <a:prstGeom prst="rect">
            <a:avLst/>
          </a:prstGeom>
          <a:noFill/>
        </p:spPr>
        <p:txBody>
          <a:bodyPr wrap="square" lIns="91440" tIns="45720" rIns="91440" bIns="45720">
            <a:spAutoFit/>
          </a:bodyPr>
          <a:lstStyle/>
          <a:p>
            <a:pPr algn="ct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Electron Transitions in Atom Causing Emission Light</a:t>
            </a:r>
          </a:p>
        </p:txBody>
      </p:sp>
      <p:sp>
        <p:nvSpPr>
          <p:cNvPr id="5" name="Rectangle 4">
            <a:extLst>
              <a:ext uri="{FF2B5EF4-FFF2-40B4-BE49-F238E27FC236}">
                <a16:creationId xmlns:a16="http://schemas.microsoft.com/office/drawing/2014/main" id="{1863684E-79B4-9504-057B-156788278D7B}"/>
              </a:ext>
            </a:extLst>
          </p:cNvPr>
          <p:cNvSpPr/>
          <p:nvPr/>
        </p:nvSpPr>
        <p:spPr>
          <a:xfrm>
            <a:off x="5401559" y="1442301"/>
            <a:ext cx="1187303" cy="49019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 light</a:t>
            </a:r>
            <a:endParaRPr lang="en-GB" dirty="0"/>
          </a:p>
        </p:txBody>
      </p:sp>
      <p:sp>
        <p:nvSpPr>
          <p:cNvPr id="6" name="Rectangle 5">
            <a:extLst>
              <a:ext uri="{FF2B5EF4-FFF2-40B4-BE49-F238E27FC236}">
                <a16:creationId xmlns:a16="http://schemas.microsoft.com/office/drawing/2014/main" id="{DE677672-F7AD-5BFB-1195-6C1D821FCDAB}"/>
              </a:ext>
            </a:extLst>
          </p:cNvPr>
          <p:cNvSpPr/>
          <p:nvPr/>
        </p:nvSpPr>
        <p:spPr>
          <a:xfrm>
            <a:off x="5264912" y="1376815"/>
            <a:ext cx="1115459" cy="646331"/>
          </a:xfrm>
          <a:prstGeom prst="rect">
            <a:avLst/>
          </a:prstGeom>
          <a:noFill/>
        </p:spPr>
        <p:txBody>
          <a:bodyPr wrap="square" lIns="91440" tIns="45720" rIns="91440" bIns="45720">
            <a:spAutoFit/>
          </a:bodyPr>
          <a:lstStyle/>
          <a:p>
            <a:pPr algn="ctr"/>
            <a:r>
              <a:rPr lang="en-US" b="1" cap="none" spc="0" dirty="0">
                <a:ln w="6600">
                  <a:solidFill>
                    <a:schemeClr val="accent2"/>
                  </a:solidFill>
                  <a:prstDash val="solid"/>
                </a:ln>
                <a:solidFill>
                  <a:schemeClr val="accent6">
                    <a:lumMod val="75000"/>
                  </a:schemeClr>
                </a:solidFill>
                <a:effectLst>
                  <a:outerShdw dist="38100" dir="2700000" algn="tl" rotWithShape="0">
                    <a:schemeClr val="accent2"/>
                  </a:outerShdw>
                </a:effectLst>
              </a:rPr>
              <a:t>Emission Light</a:t>
            </a:r>
          </a:p>
        </p:txBody>
      </p:sp>
    </p:spTree>
    <p:extLst>
      <p:ext uri="{BB962C8B-B14F-4D97-AF65-F5344CB8AC3E}">
        <p14:creationId xmlns:p14="http://schemas.microsoft.com/office/powerpoint/2010/main" val="147321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ectron Transition | Definition, Chart &amp; Examples - Lesson | Study.com">
            <a:extLst>
              <a:ext uri="{FF2B5EF4-FFF2-40B4-BE49-F238E27FC236}">
                <a16:creationId xmlns:a16="http://schemas.microsoft.com/office/drawing/2014/main" id="{7C544050-E3A5-AF4E-F9CA-CD175DA87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59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assic Stellar Observation - Scientific Amateur Astronomy - Cloudy Nights">
            <a:extLst>
              <a:ext uri="{FF2B5EF4-FFF2-40B4-BE49-F238E27FC236}">
                <a16:creationId xmlns:a16="http://schemas.microsoft.com/office/drawing/2014/main" id="{169C821C-D89D-4B5E-D072-5A78FF3C2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0" y="1080056"/>
            <a:ext cx="12164880" cy="440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90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12A1B-C26C-2F85-1F23-8AAD1ED05B68}"/>
              </a:ext>
            </a:extLst>
          </p:cNvPr>
          <p:cNvSpPr>
            <a:spLocks noGrp="1"/>
          </p:cNvSpPr>
          <p:nvPr>
            <p:ph type="title"/>
          </p:nvPr>
        </p:nvSpPr>
        <p:spPr/>
        <p:txBody>
          <a:bodyPr/>
          <a:lstStyle/>
          <a:p>
            <a:r>
              <a:rPr lang="en-US" dirty="0"/>
              <a:t>Demonstration VPSEC &amp; taking spectra</a:t>
            </a:r>
            <a:endParaRPr lang="en-GB" dirty="0"/>
          </a:p>
        </p:txBody>
      </p:sp>
      <p:sp>
        <p:nvSpPr>
          <p:cNvPr id="4" name="Content Placeholder 3">
            <a:extLst>
              <a:ext uri="{FF2B5EF4-FFF2-40B4-BE49-F238E27FC236}">
                <a16:creationId xmlns:a16="http://schemas.microsoft.com/office/drawing/2014/main" id="{D9AB6ADC-64F8-6FD3-220C-9E1708ED04DB}"/>
              </a:ext>
            </a:extLst>
          </p:cNvPr>
          <p:cNvSpPr>
            <a:spLocks noGrp="1"/>
          </p:cNvSpPr>
          <p:nvPr>
            <p:ph idx="1"/>
          </p:nvPr>
        </p:nvSpPr>
        <p:spPr>
          <a:xfrm>
            <a:off x="719847" y="1825625"/>
            <a:ext cx="11021437" cy="4351338"/>
          </a:xfrm>
        </p:spPr>
        <p:txBody>
          <a:bodyPr>
            <a:noAutofit/>
          </a:bodyPr>
          <a:lstStyle/>
          <a:p>
            <a:r>
              <a:rPr lang="en-US" sz="3200" dirty="0">
                <a:latin typeface="Arial" panose="020B0604020202020204" pitchFamily="34" charset="0"/>
                <a:cs typeface="Arial" panose="020B0604020202020204" pitchFamily="34" charset="0"/>
              </a:rPr>
              <a:t>Software we are going to use is VPSEC (Visual Spec)</a:t>
            </a:r>
          </a:p>
          <a:p>
            <a:r>
              <a:rPr lang="en-GB" sz="3200" dirty="0">
                <a:latin typeface="Arial" panose="020B0604020202020204" pitchFamily="34" charset="0"/>
                <a:cs typeface="Arial" panose="020B0604020202020204" pitchFamily="34" charset="0"/>
                <a:hlinkClick r:id="rId2"/>
              </a:rPr>
              <a:t>http://www.astrosurf.com/vdesnoux/download.html</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Designed for Windows, sadly no Mac or Linux version.</a:t>
            </a:r>
          </a:p>
          <a:p>
            <a:r>
              <a:rPr lang="en-US" sz="3200" b="0" i="0" dirty="0">
                <a:solidFill>
                  <a:srgbClr val="000000"/>
                </a:solidFill>
                <a:effectLst/>
                <a:highlight>
                  <a:srgbClr val="FFFFFF"/>
                </a:highlight>
                <a:latin typeface="Arial" panose="020B0604020202020204" pitchFamily="34" charset="0"/>
                <a:cs typeface="Arial" panose="020B0604020202020204" pitchFamily="34" charset="0"/>
              </a:rPr>
              <a:t>Visual Spec has been designed with Visual Basic 6.0 - It has been tested by writers on W95, W98, Vista, Wi7, W10, including 64bits.</a:t>
            </a:r>
          </a:p>
          <a:p>
            <a:r>
              <a:rPr lang="en-US" sz="3200" dirty="0">
                <a:solidFill>
                  <a:srgbClr val="000000"/>
                </a:solidFill>
                <a:highlight>
                  <a:srgbClr val="FFFFFF"/>
                </a:highlight>
                <a:latin typeface="Arial" panose="020B0604020202020204" pitchFamily="34" charset="0"/>
                <a:cs typeface="Arial" panose="020B0604020202020204" pitchFamily="34" charset="0"/>
              </a:rPr>
              <a:t>One warning with VPSEC – I have noticed has tendency to crash at least in Windows 11 if illogical action taken by user</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5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12A1B-C26C-2F85-1F23-8AAD1ED05B68}"/>
              </a:ext>
            </a:extLst>
          </p:cNvPr>
          <p:cNvSpPr>
            <a:spLocks noGrp="1"/>
          </p:cNvSpPr>
          <p:nvPr>
            <p:ph type="title"/>
          </p:nvPr>
        </p:nvSpPr>
        <p:spPr/>
        <p:txBody>
          <a:bodyPr/>
          <a:lstStyle/>
          <a:p>
            <a:r>
              <a:rPr lang="en-US" dirty="0"/>
              <a:t>To get a spectrum in VPSEC couldn’t be easier</a:t>
            </a:r>
            <a:endParaRPr lang="en-GB" dirty="0"/>
          </a:p>
        </p:txBody>
      </p:sp>
      <p:sp>
        <p:nvSpPr>
          <p:cNvPr id="4" name="Content Placeholder 3">
            <a:extLst>
              <a:ext uri="{FF2B5EF4-FFF2-40B4-BE49-F238E27FC236}">
                <a16:creationId xmlns:a16="http://schemas.microsoft.com/office/drawing/2014/main" id="{D9AB6ADC-64F8-6FD3-220C-9E1708ED04DB}"/>
              </a:ext>
            </a:extLst>
          </p:cNvPr>
          <p:cNvSpPr>
            <a:spLocks noGrp="1"/>
          </p:cNvSpPr>
          <p:nvPr>
            <p:ph idx="1"/>
          </p:nvPr>
        </p:nvSpPr>
        <p:spPr>
          <a:xfrm>
            <a:off x="838200" y="1825625"/>
            <a:ext cx="10515600" cy="644198"/>
          </a:xfrm>
        </p:spPr>
        <p:txBody>
          <a:bodyPr/>
          <a:lstStyle/>
          <a:p>
            <a:r>
              <a:rPr lang="en-US" dirty="0"/>
              <a:t>Start by opening the </a:t>
            </a:r>
            <a:r>
              <a:rPr lang="en-US" dirty="0" err="1"/>
              <a:t>programme</a:t>
            </a:r>
            <a:r>
              <a:rPr lang="en-US" dirty="0"/>
              <a:t>…..</a:t>
            </a:r>
            <a:endParaRPr lang="en-GB" dirty="0"/>
          </a:p>
        </p:txBody>
      </p:sp>
      <p:pic>
        <p:nvPicPr>
          <p:cNvPr id="5" name="Picture 4">
            <a:extLst>
              <a:ext uri="{FF2B5EF4-FFF2-40B4-BE49-F238E27FC236}">
                <a16:creationId xmlns:a16="http://schemas.microsoft.com/office/drawing/2014/main" id="{244C8061-4B02-1EA4-E0BB-05113150AE46}"/>
              </a:ext>
            </a:extLst>
          </p:cNvPr>
          <p:cNvPicPr>
            <a:picLocks noChangeAspect="1"/>
          </p:cNvPicPr>
          <p:nvPr/>
        </p:nvPicPr>
        <p:blipFill rotWithShape="1">
          <a:blip r:embed="rId2"/>
          <a:srcRect b="5324"/>
          <a:stretch/>
        </p:blipFill>
        <p:spPr>
          <a:xfrm>
            <a:off x="1847653" y="2333068"/>
            <a:ext cx="8496693" cy="4524932"/>
          </a:xfrm>
          <a:prstGeom prst="rect">
            <a:avLst/>
          </a:prstGeom>
        </p:spPr>
      </p:pic>
    </p:spTree>
    <p:extLst>
      <p:ext uri="{BB962C8B-B14F-4D97-AF65-F5344CB8AC3E}">
        <p14:creationId xmlns:p14="http://schemas.microsoft.com/office/powerpoint/2010/main" val="40091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69F4D-5A30-CC10-910F-CEC29406038B}"/>
              </a:ext>
            </a:extLst>
          </p:cNvPr>
          <p:cNvSpPr>
            <a:spLocks noGrp="1"/>
          </p:cNvSpPr>
          <p:nvPr>
            <p:ph type="title"/>
          </p:nvPr>
        </p:nvSpPr>
        <p:spPr/>
        <p:txBody>
          <a:bodyPr/>
          <a:lstStyle/>
          <a:p>
            <a:r>
              <a:rPr lang="en-US" dirty="0"/>
              <a:t>Open an image – </a:t>
            </a:r>
            <a:r>
              <a:rPr lang="en-US" dirty="0" err="1"/>
              <a:t>File</a:t>
            </a:r>
            <a:r>
              <a:rPr lang="en-US" dirty="0" err="1">
                <a:sym typeface="Wingdings" panose="05000000000000000000" pitchFamily="2" charset="2"/>
              </a:rPr>
              <a:t>Open</a:t>
            </a:r>
            <a:r>
              <a:rPr lang="en-US" dirty="0">
                <a:sym typeface="Wingdings" panose="05000000000000000000" pitchFamily="2" charset="2"/>
              </a:rPr>
              <a:t> Image</a:t>
            </a:r>
            <a:endParaRPr lang="en-GB" dirty="0"/>
          </a:p>
        </p:txBody>
      </p:sp>
      <p:pic>
        <p:nvPicPr>
          <p:cNvPr id="10" name="Picture 9">
            <a:extLst>
              <a:ext uri="{FF2B5EF4-FFF2-40B4-BE49-F238E27FC236}">
                <a16:creationId xmlns:a16="http://schemas.microsoft.com/office/drawing/2014/main" id="{B176AF5B-48C7-E4A1-6AFB-45CDFD71DAD2}"/>
              </a:ext>
            </a:extLst>
          </p:cNvPr>
          <p:cNvPicPr>
            <a:picLocks noChangeAspect="1"/>
          </p:cNvPicPr>
          <p:nvPr/>
        </p:nvPicPr>
        <p:blipFill rotWithShape="1">
          <a:blip r:embed="rId2"/>
          <a:srcRect r="75335" b="75347"/>
          <a:stretch/>
        </p:blipFill>
        <p:spPr>
          <a:xfrm>
            <a:off x="499621" y="2262432"/>
            <a:ext cx="5063645" cy="2846895"/>
          </a:xfrm>
          <a:prstGeom prst="rect">
            <a:avLst/>
          </a:prstGeom>
        </p:spPr>
      </p:pic>
      <p:pic>
        <p:nvPicPr>
          <p:cNvPr id="12" name="Picture 11">
            <a:extLst>
              <a:ext uri="{FF2B5EF4-FFF2-40B4-BE49-F238E27FC236}">
                <a16:creationId xmlns:a16="http://schemas.microsoft.com/office/drawing/2014/main" id="{EE8E4A42-9158-61FD-9118-FD407FF7E46A}"/>
              </a:ext>
            </a:extLst>
          </p:cNvPr>
          <p:cNvPicPr>
            <a:picLocks noChangeAspect="1"/>
          </p:cNvPicPr>
          <p:nvPr/>
        </p:nvPicPr>
        <p:blipFill rotWithShape="1">
          <a:blip r:embed="rId3"/>
          <a:srcRect l="928" r="51210" b="45017"/>
          <a:stretch/>
        </p:blipFill>
        <p:spPr>
          <a:xfrm>
            <a:off x="5857188" y="1543639"/>
            <a:ext cx="5835191" cy="3770722"/>
          </a:xfrm>
          <a:prstGeom prst="rect">
            <a:avLst/>
          </a:prstGeom>
        </p:spPr>
      </p:pic>
      <p:sp>
        <p:nvSpPr>
          <p:cNvPr id="13" name="TextBox 12">
            <a:extLst>
              <a:ext uri="{FF2B5EF4-FFF2-40B4-BE49-F238E27FC236}">
                <a16:creationId xmlns:a16="http://schemas.microsoft.com/office/drawing/2014/main" id="{86C42228-77F1-E9DF-05B9-ACCA1699321F}"/>
              </a:ext>
            </a:extLst>
          </p:cNvPr>
          <p:cNvSpPr txBox="1"/>
          <p:nvPr/>
        </p:nvSpPr>
        <p:spPr>
          <a:xfrm>
            <a:off x="8380429" y="5882326"/>
            <a:ext cx="3410677" cy="369332"/>
          </a:xfrm>
          <a:prstGeom prst="rect">
            <a:avLst/>
          </a:prstGeom>
          <a:noFill/>
        </p:spPr>
        <p:txBody>
          <a:bodyPr wrap="none" rtlCol="0">
            <a:spAutoFit/>
          </a:bodyPr>
          <a:lstStyle/>
          <a:p>
            <a:r>
              <a:rPr lang="en-US" dirty="0"/>
              <a:t>Change image type to FITS or BMP</a:t>
            </a:r>
            <a:endParaRPr lang="en-GB" dirty="0"/>
          </a:p>
        </p:txBody>
      </p:sp>
      <p:cxnSp>
        <p:nvCxnSpPr>
          <p:cNvPr id="15" name="Straight Arrow Connector 14">
            <a:extLst>
              <a:ext uri="{FF2B5EF4-FFF2-40B4-BE49-F238E27FC236}">
                <a16:creationId xmlns:a16="http://schemas.microsoft.com/office/drawing/2014/main" id="{4771794F-1EBA-6229-E6A7-EA5B412EE90D}"/>
              </a:ext>
            </a:extLst>
          </p:cNvPr>
          <p:cNvCxnSpPr/>
          <p:nvPr/>
        </p:nvCxnSpPr>
        <p:spPr>
          <a:xfrm flipV="1">
            <a:off x="9483365" y="4939645"/>
            <a:ext cx="650449" cy="83898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83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69F4D-5A30-CC10-910F-CEC29406038B}"/>
              </a:ext>
            </a:extLst>
          </p:cNvPr>
          <p:cNvSpPr>
            <a:spLocks noGrp="1"/>
          </p:cNvSpPr>
          <p:nvPr>
            <p:ph type="title"/>
          </p:nvPr>
        </p:nvSpPr>
        <p:spPr/>
        <p:txBody>
          <a:bodyPr/>
          <a:lstStyle/>
          <a:p>
            <a:r>
              <a:rPr lang="en-US" dirty="0"/>
              <a:t>Select image</a:t>
            </a:r>
            <a:endParaRPr lang="en-GB" dirty="0"/>
          </a:p>
        </p:txBody>
      </p:sp>
      <p:pic>
        <p:nvPicPr>
          <p:cNvPr id="3" name="Picture 2">
            <a:extLst>
              <a:ext uri="{FF2B5EF4-FFF2-40B4-BE49-F238E27FC236}">
                <a16:creationId xmlns:a16="http://schemas.microsoft.com/office/drawing/2014/main" id="{7AFB9ACA-4757-F097-0B41-1B308E2621AA}"/>
              </a:ext>
            </a:extLst>
          </p:cNvPr>
          <p:cNvPicPr>
            <a:picLocks noChangeAspect="1"/>
          </p:cNvPicPr>
          <p:nvPr/>
        </p:nvPicPr>
        <p:blipFill>
          <a:blip r:embed="rId2"/>
          <a:stretch>
            <a:fillRect/>
          </a:stretch>
        </p:blipFill>
        <p:spPr>
          <a:xfrm>
            <a:off x="1887166" y="1690688"/>
            <a:ext cx="8802452" cy="4951379"/>
          </a:xfrm>
          <a:prstGeom prst="rect">
            <a:avLst/>
          </a:prstGeom>
        </p:spPr>
      </p:pic>
    </p:spTree>
    <p:extLst>
      <p:ext uri="{BB962C8B-B14F-4D97-AF65-F5344CB8AC3E}">
        <p14:creationId xmlns:p14="http://schemas.microsoft.com/office/powerpoint/2010/main" val="195663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69F4D-5A30-CC10-910F-CEC29406038B}"/>
              </a:ext>
            </a:extLst>
          </p:cNvPr>
          <p:cNvSpPr>
            <a:spLocks noGrp="1"/>
          </p:cNvSpPr>
          <p:nvPr>
            <p:ph type="title"/>
          </p:nvPr>
        </p:nvSpPr>
        <p:spPr/>
        <p:txBody>
          <a:bodyPr/>
          <a:lstStyle/>
          <a:p>
            <a:r>
              <a:rPr lang="en-US" dirty="0"/>
              <a:t>Click </a:t>
            </a:r>
            <a:r>
              <a:rPr lang="en-US" dirty="0" err="1"/>
              <a:t>Extraction</a:t>
            </a:r>
            <a:r>
              <a:rPr lang="en-US" dirty="0" err="1">
                <a:sym typeface="Wingdings" panose="05000000000000000000" pitchFamily="2" charset="2"/>
              </a:rPr>
              <a:t>Basic</a:t>
            </a:r>
            <a:r>
              <a:rPr lang="en-US" dirty="0">
                <a:sym typeface="Wingdings" panose="05000000000000000000" pitchFamily="2" charset="2"/>
              </a:rPr>
              <a:t> Image Profile – and ensure automatic ticked</a:t>
            </a:r>
            <a:endParaRPr lang="en-GB" dirty="0"/>
          </a:p>
        </p:txBody>
      </p:sp>
      <p:pic>
        <p:nvPicPr>
          <p:cNvPr id="3" name="Picture 2">
            <a:extLst>
              <a:ext uri="{FF2B5EF4-FFF2-40B4-BE49-F238E27FC236}">
                <a16:creationId xmlns:a16="http://schemas.microsoft.com/office/drawing/2014/main" id="{F4AE22E9-62E0-CFFD-65EE-F2A555DD5317}"/>
              </a:ext>
            </a:extLst>
          </p:cNvPr>
          <p:cNvPicPr>
            <a:picLocks noChangeAspect="1"/>
          </p:cNvPicPr>
          <p:nvPr/>
        </p:nvPicPr>
        <p:blipFill rotWithShape="1">
          <a:blip r:embed="rId2"/>
          <a:srcRect r="73032" b="62979"/>
          <a:stretch/>
        </p:blipFill>
        <p:spPr>
          <a:xfrm>
            <a:off x="661481" y="1857983"/>
            <a:ext cx="5026405" cy="3881336"/>
          </a:xfrm>
          <a:prstGeom prst="rect">
            <a:avLst/>
          </a:prstGeom>
        </p:spPr>
      </p:pic>
      <p:pic>
        <p:nvPicPr>
          <p:cNvPr id="6" name="Picture 5">
            <a:extLst>
              <a:ext uri="{FF2B5EF4-FFF2-40B4-BE49-F238E27FC236}">
                <a16:creationId xmlns:a16="http://schemas.microsoft.com/office/drawing/2014/main" id="{0A1DCA3C-7434-864C-5E14-75C04C83EC0B}"/>
              </a:ext>
            </a:extLst>
          </p:cNvPr>
          <p:cNvPicPr>
            <a:picLocks noChangeAspect="1"/>
          </p:cNvPicPr>
          <p:nvPr/>
        </p:nvPicPr>
        <p:blipFill rotWithShape="1">
          <a:blip r:embed="rId3"/>
          <a:srcRect l="63670" t="15461" r="14548" b="27944"/>
          <a:stretch/>
        </p:blipFill>
        <p:spPr>
          <a:xfrm>
            <a:off x="7470843" y="1545201"/>
            <a:ext cx="3083668" cy="4506900"/>
          </a:xfrm>
          <a:prstGeom prst="rect">
            <a:avLst/>
          </a:prstGeom>
        </p:spPr>
      </p:pic>
    </p:spTree>
    <p:extLst>
      <p:ext uri="{BB962C8B-B14F-4D97-AF65-F5344CB8AC3E}">
        <p14:creationId xmlns:p14="http://schemas.microsoft.com/office/powerpoint/2010/main" val="120032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1093-10C7-BFA9-30AA-1652D20BD3EF}"/>
              </a:ext>
            </a:extLst>
          </p:cNvPr>
          <p:cNvSpPr>
            <a:spLocks noGrp="1"/>
          </p:cNvSpPr>
          <p:nvPr>
            <p:ph type="title"/>
          </p:nvPr>
        </p:nvSpPr>
        <p:spPr/>
        <p:txBody>
          <a:bodyPr/>
          <a:lstStyle/>
          <a:p>
            <a:r>
              <a:rPr lang="en-US" dirty="0"/>
              <a:t>Advert</a:t>
            </a:r>
            <a:endParaRPr lang="en-GB" dirty="0"/>
          </a:p>
        </p:txBody>
      </p:sp>
      <p:sp>
        <p:nvSpPr>
          <p:cNvPr id="3" name="Content Placeholder 2">
            <a:extLst>
              <a:ext uri="{FF2B5EF4-FFF2-40B4-BE49-F238E27FC236}">
                <a16:creationId xmlns:a16="http://schemas.microsoft.com/office/drawing/2014/main" id="{70587057-A793-FE11-D219-7AAE8BE2A30B}"/>
              </a:ext>
            </a:extLst>
          </p:cNvPr>
          <p:cNvSpPr>
            <a:spLocks noGrp="1"/>
          </p:cNvSpPr>
          <p:nvPr>
            <p:ph idx="1"/>
          </p:nvPr>
        </p:nvSpPr>
        <p:spPr/>
        <p:txBody>
          <a:bodyPr/>
          <a:lstStyle/>
          <a:p>
            <a:r>
              <a:rPr lang="en-US" dirty="0"/>
              <a:t>Process spectra yourself</a:t>
            </a:r>
          </a:p>
          <a:p>
            <a:r>
              <a:rPr lang="en-US" dirty="0"/>
              <a:t>Impress your friends and family with the scientific data you’ve produced!</a:t>
            </a:r>
          </a:p>
          <a:p>
            <a:r>
              <a:rPr lang="en-US" dirty="0"/>
              <a:t>Print out at home and frame and put up on wall for all to see and admire!</a:t>
            </a:r>
            <a:endParaRPr lang="en-GB" dirty="0"/>
          </a:p>
        </p:txBody>
      </p:sp>
    </p:spTree>
    <p:extLst>
      <p:ext uri="{BB962C8B-B14F-4D97-AF65-F5344CB8AC3E}">
        <p14:creationId xmlns:p14="http://schemas.microsoft.com/office/powerpoint/2010/main" val="112383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069F4D-5A30-CC10-910F-CEC29406038B}"/>
              </a:ext>
            </a:extLst>
          </p:cNvPr>
          <p:cNvSpPr>
            <a:spLocks noGrp="1"/>
          </p:cNvSpPr>
          <p:nvPr>
            <p:ph type="title"/>
          </p:nvPr>
        </p:nvSpPr>
        <p:spPr/>
        <p:txBody>
          <a:bodyPr/>
          <a:lstStyle/>
          <a:p>
            <a:r>
              <a:rPr lang="en-US" dirty="0"/>
              <a:t>Software automatically creates spectrum!!</a:t>
            </a:r>
            <a:endParaRPr lang="en-GB" dirty="0"/>
          </a:p>
        </p:txBody>
      </p:sp>
      <p:pic>
        <p:nvPicPr>
          <p:cNvPr id="3" name="Picture 2">
            <a:extLst>
              <a:ext uri="{FF2B5EF4-FFF2-40B4-BE49-F238E27FC236}">
                <a16:creationId xmlns:a16="http://schemas.microsoft.com/office/drawing/2014/main" id="{C8DFC328-7C63-A4C3-517B-E9C59A0B3F4C}"/>
              </a:ext>
            </a:extLst>
          </p:cNvPr>
          <p:cNvPicPr>
            <a:picLocks noChangeAspect="1"/>
          </p:cNvPicPr>
          <p:nvPr/>
        </p:nvPicPr>
        <p:blipFill>
          <a:blip r:embed="rId2"/>
          <a:stretch>
            <a:fillRect/>
          </a:stretch>
        </p:blipFill>
        <p:spPr>
          <a:xfrm>
            <a:off x="911157" y="1459149"/>
            <a:ext cx="9597957" cy="5398851"/>
          </a:xfrm>
          <a:prstGeom prst="rect">
            <a:avLst/>
          </a:prstGeom>
        </p:spPr>
      </p:pic>
    </p:spTree>
    <p:extLst>
      <p:ext uri="{BB962C8B-B14F-4D97-AF65-F5344CB8AC3E}">
        <p14:creationId xmlns:p14="http://schemas.microsoft.com/office/powerpoint/2010/main" val="3033577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DCF5-4D33-2543-2B7A-311A62C55008}"/>
              </a:ext>
            </a:extLst>
          </p:cNvPr>
          <p:cNvSpPr>
            <a:spLocks noGrp="1"/>
          </p:cNvSpPr>
          <p:nvPr>
            <p:ph type="title"/>
          </p:nvPr>
        </p:nvSpPr>
        <p:spPr/>
        <p:txBody>
          <a:bodyPr/>
          <a:lstStyle/>
          <a:p>
            <a:r>
              <a:rPr lang="en-US" dirty="0"/>
              <a:t>Calibration</a:t>
            </a:r>
            <a:endParaRPr lang="en-GB" dirty="0"/>
          </a:p>
        </p:txBody>
      </p:sp>
      <p:sp>
        <p:nvSpPr>
          <p:cNvPr id="3" name="Content Placeholder 2">
            <a:extLst>
              <a:ext uri="{FF2B5EF4-FFF2-40B4-BE49-F238E27FC236}">
                <a16:creationId xmlns:a16="http://schemas.microsoft.com/office/drawing/2014/main" id="{CE2268E4-D48A-9091-274D-6A5E82E06262}"/>
              </a:ext>
            </a:extLst>
          </p:cNvPr>
          <p:cNvSpPr>
            <a:spLocks noGrp="1"/>
          </p:cNvSpPr>
          <p:nvPr>
            <p:ph idx="1"/>
          </p:nvPr>
        </p:nvSpPr>
        <p:spPr/>
        <p:txBody>
          <a:bodyPr>
            <a:normAutofit fontScale="92500" lnSpcReduction="10000"/>
          </a:bodyPr>
          <a:lstStyle/>
          <a:p>
            <a:r>
              <a:rPr lang="en-US" dirty="0"/>
              <a:t>This is NOT like flat frames or dark frames</a:t>
            </a:r>
          </a:p>
          <a:p>
            <a:r>
              <a:rPr lang="en-US" dirty="0"/>
              <a:t>Instead, it is method to determine what the wavelengths (frequencies) are in the spectra you record with your telescope and spectrometer.</a:t>
            </a:r>
          </a:p>
          <a:p>
            <a:r>
              <a:rPr lang="en-US" dirty="0"/>
              <a:t>You take a spectrum of a light source, where you are able to identify main spectral lines and know their wavelengths, using the same telescope/spectrometer/camera setup that you use for your other spectra/your data.</a:t>
            </a:r>
          </a:p>
          <a:p>
            <a:r>
              <a:rPr lang="en-US" dirty="0"/>
              <a:t>In the spectroscopy software, you label the known wavelengths (usually two are required) on the calibration data.</a:t>
            </a:r>
          </a:p>
          <a:p>
            <a:r>
              <a:rPr lang="en-US" dirty="0"/>
              <a:t>The software will now calculate the wavelengths on other plots </a:t>
            </a:r>
            <a:r>
              <a:rPr lang="en-US" dirty="0" err="1"/>
              <a:t>foryou</a:t>
            </a:r>
            <a:r>
              <a:rPr lang="en-US" dirty="0"/>
              <a:t>, allowing you to identify spectral lines on those plots.</a:t>
            </a:r>
          </a:p>
        </p:txBody>
      </p:sp>
    </p:spTree>
    <p:extLst>
      <p:ext uri="{BB962C8B-B14F-4D97-AF65-F5344CB8AC3E}">
        <p14:creationId xmlns:p14="http://schemas.microsoft.com/office/powerpoint/2010/main" val="352469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01A3-D134-907A-63B1-CB02BCC708E8}"/>
              </a:ext>
            </a:extLst>
          </p:cNvPr>
          <p:cNvSpPr>
            <a:spLocks noGrp="1"/>
          </p:cNvSpPr>
          <p:nvPr>
            <p:ph type="title"/>
          </p:nvPr>
        </p:nvSpPr>
        <p:spPr>
          <a:xfrm>
            <a:off x="169681" y="242577"/>
            <a:ext cx="11679811" cy="1325563"/>
          </a:xfrm>
        </p:spPr>
        <p:txBody>
          <a:bodyPr/>
          <a:lstStyle/>
          <a:p>
            <a:r>
              <a:rPr lang="en-US" dirty="0"/>
              <a:t>Calibration – Compact Fluorescent Light Bulb (CFL)</a:t>
            </a:r>
            <a:endParaRPr lang="en-GB" dirty="0"/>
          </a:p>
        </p:txBody>
      </p:sp>
      <p:sp>
        <p:nvSpPr>
          <p:cNvPr id="3" name="Content Placeholder 2">
            <a:extLst>
              <a:ext uri="{FF2B5EF4-FFF2-40B4-BE49-F238E27FC236}">
                <a16:creationId xmlns:a16="http://schemas.microsoft.com/office/drawing/2014/main" id="{11016031-1845-4624-BF2C-FEED0389C508}"/>
              </a:ext>
            </a:extLst>
          </p:cNvPr>
          <p:cNvSpPr>
            <a:spLocks noGrp="1"/>
          </p:cNvSpPr>
          <p:nvPr>
            <p:ph idx="1"/>
          </p:nvPr>
        </p:nvSpPr>
        <p:spPr>
          <a:xfrm>
            <a:off x="677944" y="2400660"/>
            <a:ext cx="7033181" cy="4351338"/>
          </a:xfrm>
        </p:spPr>
        <p:txBody>
          <a:bodyPr>
            <a:normAutofit/>
          </a:bodyPr>
          <a:lstStyle/>
          <a:p>
            <a:pPr marL="0" indent="0">
              <a:buNone/>
            </a:pPr>
            <a:r>
              <a:rPr lang="en-US" dirty="0"/>
              <a:t>Similar to other fluorescent lighting: electrons that are bound to mercury atoms that are excited to states where they will radiate ultraviolet light as they return to a lower energy level; this emitted ultraviolet light is converted into visible light as it strikes the fluorescent coating, and into heat when absorbed by other materials such as glass.</a:t>
            </a:r>
          </a:p>
          <a:p>
            <a:endParaRPr lang="en-GB" dirty="0"/>
          </a:p>
        </p:txBody>
      </p:sp>
      <p:pic>
        <p:nvPicPr>
          <p:cNvPr id="1026" name="Picture 2">
            <a:extLst>
              <a:ext uri="{FF2B5EF4-FFF2-40B4-BE49-F238E27FC236}">
                <a16:creationId xmlns:a16="http://schemas.microsoft.com/office/drawing/2014/main" id="{6AE7A21A-D280-1B49-9559-FFC133500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433" y="1674909"/>
            <a:ext cx="2861329" cy="465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1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61AF318-6A17-352A-2F81-593F9F8D2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75" y="0"/>
            <a:ext cx="10708849" cy="68921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FCCC0EB-C21A-4D2D-9556-5083416861AF}"/>
              </a:ext>
            </a:extLst>
          </p:cNvPr>
          <p:cNvSpPr/>
          <p:nvPr/>
        </p:nvSpPr>
        <p:spPr>
          <a:xfrm>
            <a:off x="2551933" y="5934670"/>
            <a:ext cx="722011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Stellar Type vs Spectrum</a:t>
            </a:r>
          </a:p>
        </p:txBody>
      </p:sp>
    </p:spTree>
    <p:extLst>
      <p:ext uri="{BB962C8B-B14F-4D97-AF65-F5344CB8AC3E}">
        <p14:creationId xmlns:p14="http://schemas.microsoft.com/office/powerpoint/2010/main" val="331234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96A51B3F-27F8-9F91-96A0-8377FC0FF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5"/>
            <a:ext cx="12192000" cy="68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B9A6615-4D42-7FAB-CF54-2908D4F0C922}"/>
              </a:ext>
            </a:extLst>
          </p:cNvPr>
          <p:cNvSpPr/>
          <p:nvPr/>
        </p:nvSpPr>
        <p:spPr>
          <a:xfrm>
            <a:off x="1269758" y="5135500"/>
            <a:ext cx="9237722" cy="923330"/>
          </a:xfrm>
          <a:prstGeom prst="rect">
            <a:avLst/>
          </a:prstGeom>
          <a:noFill/>
        </p:spPr>
        <p:txBody>
          <a:bodyPr wrap="none" lIns="91440" tIns="45720" rIns="91440" bIns="45720">
            <a:spAutoFit/>
          </a:bodyPr>
          <a:lstStyle/>
          <a:p>
            <a:pPr algn="ctr"/>
            <a:r>
              <a:rPr lang="en-US" sz="5400" b="1" i="1" cap="none" spc="0" dirty="0">
                <a:ln w="6600">
                  <a:solidFill>
                    <a:schemeClr val="accent2"/>
                  </a:solidFill>
                  <a:prstDash val="solid"/>
                </a:ln>
                <a:solidFill>
                  <a:srgbClr val="FFFFFF"/>
                </a:solidFill>
                <a:effectLst>
                  <a:outerShdw dist="38100" dir="2700000" algn="tl" rotWithShape="0">
                    <a:schemeClr val="accent2"/>
                  </a:outerShdw>
                </a:effectLst>
              </a:rPr>
              <a:t>Better calibrating - polynomials</a:t>
            </a:r>
          </a:p>
        </p:txBody>
      </p:sp>
    </p:spTree>
    <p:extLst>
      <p:ext uri="{BB962C8B-B14F-4D97-AF65-F5344CB8AC3E}">
        <p14:creationId xmlns:p14="http://schemas.microsoft.com/office/powerpoint/2010/main" val="134567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FFD938-3B6D-069E-71B2-441724434456}"/>
              </a:ext>
            </a:extLst>
          </p:cNvPr>
          <p:cNvSpPr/>
          <p:nvPr/>
        </p:nvSpPr>
        <p:spPr>
          <a:xfrm>
            <a:off x="1860962" y="2232044"/>
            <a:ext cx="8470075" cy="1754326"/>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Demonstration of calibration</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Using VSPEC (Visual Spec)</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66141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EAE162-0C47-6020-8BDE-83007073194D}"/>
              </a:ext>
            </a:extLst>
          </p:cNvPr>
          <p:cNvSpPr/>
          <p:nvPr/>
        </p:nvSpPr>
        <p:spPr>
          <a:xfrm>
            <a:off x="1469292" y="2967335"/>
            <a:ext cx="925343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Now it’s your turn to have a go!</a:t>
            </a:r>
          </a:p>
        </p:txBody>
      </p:sp>
    </p:spTree>
    <p:extLst>
      <p:ext uri="{BB962C8B-B14F-4D97-AF65-F5344CB8AC3E}">
        <p14:creationId xmlns:p14="http://schemas.microsoft.com/office/powerpoint/2010/main" val="7855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F794-2B66-83E9-407C-4752B57BBC6F}"/>
              </a:ext>
            </a:extLst>
          </p:cNvPr>
          <p:cNvSpPr>
            <a:spLocks noGrp="1"/>
          </p:cNvSpPr>
          <p:nvPr>
            <p:ph type="title"/>
          </p:nvPr>
        </p:nvSpPr>
        <p:spPr/>
        <p:txBody>
          <a:bodyPr/>
          <a:lstStyle/>
          <a:p>
            <a:r>
              <a:rPr lang="en-US" dirty="0"/>
              <a:t>What audience needs to bring to session</a:t>
            </a:r>
            <a:endParaRPr lang="en-GB" dirty="0"/>
          </a:p>
        </p:txBody>
      </p:sp>
      <p:sp>
        <p:nvSpPr>
          <p:cNvPr id="3" name="Content Placeholder 2">
            <a:extLst>
              <a:ext uri="{FF2B5EF4-FFF2-40B4-BE49-F238E27FC236}">
                <a16:creationId xmlns:a16="http://schemas.microsoft.com/office/drawing/2014/main" id="{92D78B27-CC90-5771-6CA0-430E591AC733}"/>
              </a:ext>
            </a:extLst>
          </p:cNvPr>
          <p:cNvSpPr>
            <a:spLocks noGrp="1"/>
          </p:cNvSpPr>
          <p:nvPr>
            <p:ph idx="1"/>
          </p:nvPr>
        </p:nvSpPr>
        <p:spPr/>
        <p:txBody>
          <a:bodyPr/>
          <a:lstStyle/>
          <a:p>
            <a:r>
              <a:rPr lang="en-US" dirty="0"/>
              <a:t>Their laptops and chargers</a:t>
            </a:r>
          </a:p>
          <a:p>
            <a:r>
              <a:rPr lang="en-US" dirty="0"/>
              <a:t>They need to download VSPEC and spectra onto their laptops in advance</a:t>
            </a:r>
            <a:endParaRPr lang="en-GB" dirty="0"/>
          </a:p>
        </p:txBody>
      </p:sp>
    </p:spTree>
    <p:extLst>
      <p:ext uri="{BB962C8B-B14F-4D97-AF65-F5344CB8AC3E}">
        <p14:creationId xmlns:p14="http://schemas.microsoft.com/office/powerpoint/2010/main" val="236361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7440-AE88-C7BA-8314-3B7E2FEFCF53}"/>
              </a:ext>
            </a:extLst>
          </p:cNvPr>
          <p:cNvSpPr>
            <a:spLocks noGrp="1"/>
          </p:cNvSpPr>
          <p:nvPr>
            <p:ph type="title"/>
          </p:nvPr>
        </p:nvSpPr>
        <p:spPr/>
        <p:txBody>
          <a:bodyPr/>
          <a:lstStyle/>
          <a:p>
            <a:r>
              <a:rPr lang="en-US" dirty="0"/>
              <a:t>Learning plan for session</a:t>
            </a:r>
            <a:endParaRPr lang="en-GB" dirty="0"/>
          </a:p>
        </p:txBody>
      </p:sp>
      <p:sp>
        <p:nvSpPr>
          <p:cNvPr id="3" name="Content Placeholder 2">
            <a:extLst>
              <a:ext uri="{FF2B5EF4-FFF2-40B4-BE49-F238E27FC236}">
                <a16:creationId xmlns:a16="http://schemas.microsoft.com/office/drawing/2014/main" id="{5341182A-CA1A-EFF4-AD1A-C564B701E685}"/>
              </a:ext>
            </a:extLst>
          </p:cNvPr>
          <p:cNvSpPr>
            <a:spLocks noGrp="1"/>
          </p:cNvSpPr>
          <p:nvPr>
            <p:ph idx="4294967295"/>
          </p:nvPr>
        </p:nvSpPr>
        <p:spPr>
          <a:xfrm>
            <a:off x="980388" y="2393950"/>
            <a:ext cx="9535212" cy="3783013"/>
          </a:xfrm>
        </p:spPr>
        <p:txBody>
          <a:bodyPr>
            <a:normAutofit fontScale="85000" lnSpcReduction="20000"/>
          </a:bodyPr>
          <a:lstStyle/>
          <a:p>
            <a:pPr>
              <a:lnSpc>
                <a:spcPct val="120000"/>
              </a:lnSpc>
              <a:spcBef>
                <a:spcPts val="0"/>
              </a:spcBef>
            </a:pPr>
            <a:r>
              <a:rPr lang="en-GB" sz="1800" dirty="0">
                <a:effectLst/>
                <a:latin typeface="Calibri" panose="020F0502020204030204" pitchFamily="34" charset="0"/>
                <a:ea typeface="Times New Roman" panose="02020603050405020304" pitchFamily="18" charset="0"/>
              </a:rPr>
              <a:t>Need to download VSPEC on my laptop and try all this out on that first.</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I need spectra including CFL spectra on my laptop.</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Ask people to download VSPEC and spectra I send which should include CFL spectra taken with same camera and telescope and spectrometer as other spectra. Both I and participants need to bring their laptops and chargers to session. I also need CFL and lamp.</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Start by describing what session is about - we are going to GP through process of processing data together and then I've got some spectra for them to try themselves.</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Show them VSPEC.</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Say as part of process we will need to calibrate the spectrum which means we compare it to known spectrum where we know the frequencies and we can then put this into the software. We are going to use CFL where frequencies on Wikipedia. </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Start by loading up CFL spectrum to VSPEC and go through calibration routine to get VSPEC to display wavelengths.</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Then load up whatever spectrum I am going to use as example. Correct orientation and other processes on VSPEC to get spectrum displayed. Then look at main lines and compare these to list lines.</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Describe what Balmer series is and show diagrams of electron transitions. </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r>
              <a:rPr lang="en-GB" sz="1800" dirty="0">
                <a:effectLst/>
                <a:latin typeface="Calibri" panose="020F0502020204030204" pitchFamily="34" charset="0"/>
                <a:ea typeface="Times New Roman" panose="02020603050405020304" pitchFamily="18" charset="0"/>
              </a:rPr>
              <a:t>Get audience to do it themselves on several examples </a:t>
            </a:r>
            <a:endParaRPr lang="en-GB" sz="1800" dirty="0">
              <a:effectLst/>
              <a:latin typeface="Calibri" panose="020F0502020204030204" pitchFamily="34" charset="0"/>
              <a:ea typeface="Calibri" panose="020F0502020204030204" pitchFamily="34" charset="0"/>
            </a:endParaRPr>
          </a:p>
          <a:p>
            <a:pPr>
              <a:lnSpc>
                <a:spcPct val="120000"/>
              </a:lnSpc>
              <a:spcBef>
                <a:spcPts val="0"/>
              </a:spcBef>
            </a:pPr>
            <a:endParaRPr lang="en-GB" dirty="0"/>
          </a:p>
        </p:txBody>
      </p:sp>
    </p:spTree>
    <p:extLst>
      <p:ext uri="{BB962C8B-B14F-4D97-AF65-F5344CB8AC3E}">
        <p14:creationId xmlns:p14="http://schemas.microsoft.com/office/powerpoint/2010/main" val="311965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BFFF-7369-D48E-23FA-9FEE3F761C79}"/>
              </a:ext>
            </a:extLst>
          </p:cNvPr>
          <p:cNvSpPr>
            <a:spLocks noGrp="1"/>
          </p:cNvSpPr>
          <p:nvPr>
            <p:ph type="title"/>
          </p:nvPr>
        </p:nvSpPr>
        <p:spPr>
          <a:xfrm>
            <a:off x="187750" y="308563"/>
            <a:ext cx="6938914" cy="1325563"/>
          </a:xfrm>
        </p:spPr>
        <p:txBody>
          <a:bodyPr>
            <a:normAutofit fontScale="90000"/>
          </a:bodyPr>
          <a:lstStyle/>
          <a:p>
            <a:pPr algn="ctr"/>
            <a:r>
              <a:rPr lang="en-GB" b="1" i="0" dirty="0">
                <a:solidFill>
                  <a:srgbClr val="000000"/>
                </a:solidFill>
                <a:effectLst/>
                <a:highlight>
                  <a:srgbClr val="9EF7FE"/>
                </a:highlight>
                <a:latin typeface="Times New Roman" panose="02020603050405020304" pitchFamily="18" charset="0"/>
              </a:rPr>
              <a:t>Hertzsprung Russell Diagram</a:t>
            </a:r>
            <a:br>
              <a:rPr lang="en-GB" b="1" i="0" dirty="0">
                <a:solidFill>
                  <a:srgbClr val="000000"/>
                </a:solidFill>
                <a:effectLst/>
                <a:highlight>
                  <a:srgbClr val="9EF7FE"/>
                </a:highlight>
                <a:latin typeface="Times New Roman" panose="02020603050405020304" pitchFamily="18" charset="0"/>
              </a:rPr>
            </a:br>
            <a:r>
              <a:rPr lang="en-GB" b="1" i="0" dirty="0">
                <a:solidFill>
                  <a:srgbClr val="000000"/>
                </a:solidFill>
                <a:effectLst/>
                <a:highlight>
                  <a:srgbClr val="9EF7FE"/>
                </a:highlight>
                <a:latin typeface="Times New Roman" panose="02020603050405020304" pitchFamily="18" charset="0"/>
              </a:rPr>
              <a:t>And Stellar Evolution</a:t>
            </a:r>
            <a:endParaRPr lang="en-GB" dirty="0"/>
          </a:p>
        </p:txBody>
      </p:sp>
      <p:pic>
        <p:nvPicPr>
          <p:cNvPr id="1028" name="Picture 4" descr="HR Diagram">
            <a:extLst>
              <a:ext uri="{FF2B5EF4-FFF2-40B4-BE49-F238E27FC236}">
                <a16:creationId xmlns:a16="http://schemas.microsoft.com/office/drawing/2014/main" id="{10E14E70-691D-B56C-511A-242CAF092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0"/>
            <a:ext cx="48847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 Empty HR Diagram Worksheet / worksheeto.com">
            <a:extLst>
              <a:ext uri="{FF2B5EF4-FFF2-40B4-BE49-F238E27FC236}">
                <a16:creationId xmlns:a16="http://schemas.microsoft.com/office/drawing/2014/main" id="{F96A1D3B-F859-BD77-AE20-F0608FA64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94" y="1634126"/>
            <a:ext cx="6200775"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4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utoShape 4" descr="Hr diagram brightest stars">
            <a:extLst>
              <a:ext uri="{FF2B5EF4-FFF2-40B4-BE49-F238E27FC236}">
                <a16:creationId xmlns:a16="http://schemas.microsoft.com/office/drawing/2014/main" id="{72B0DE76-A72D-B4A1-EF55-2F896B11E6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08D97BEE-56F7-50F5-00E7-9936F1C0A87A}"/>
              </a:ext>
            </a:extLst>
          </p:cNvPr>
          <p:cNvPicPr>
            <a:picLocks noChangeAspect="1"/>
          </p:cNvPicPr>
          <p:nvPr/>
        </p:nvPicPr>
        <p:blipFill>
          <a:blip r:embed="rId2"/>
          <a:stretch>
            <a:fillRect/>
          </a:stretch>
        </p:blipFill>
        <p:spPr>
          <a:xfrm>
            <a:off x="1010239" y="7425"/>
            <a:ext cx="10001839" cy="6850575"/>
          </a:xfrm>
          <a:prstGeom prst="rect">
            <a:avLst/>
          </a:prstGeom>
        </p:spPr>
      </p:pic>
    </p:spTree>
    <p:extLst>
      <p:ext uri="{BB962C8B-B14F-4D97-AF65-F5344CB8AC3E}">
        <p14:creationId xmlns:p14="http://schemas.microsoft.com/office/powerpoint/2010/main" val="316092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97A7-E2A9-7582-8125-9A7FC9C98122}"/>
              </a:ext>
            </a:extLst>
          </p:cNvPr>
          <p:cNvSpPr>
            <a:spLocks noGrp="1"/>
          </p:cNvSpPr>
          <p:nvPr>
            <p:ph type="title"/>
          </p:nvPr>
        </p:nvSpPr>
        <p:spPr/>
        <p:txBody>
          <a:bodyPr/>
          <a:lstStyle/>
          <a:p>
            <a:r>
              <a:rPr lang="en-US" b="0" i="0" dirty="0">
                <a:solidFill>
                  <a:srgbClr val="000000"/>
                </a:solidFill>
                <a:effectLst/>
                <a:latin typeface="Times New Roman" panose="02020603050405020304" pitchFamily="18" charset="0"/>
              </a:rPr>
              <a:t>Examples of stellar evolution curves for stars of 1.6 and 2.0 solar masses.</a:t>
            </a:r>
            <a:endParaRPr lang="en-GB" dirty="0"/>
          </a:p>
        </p:txBody>
      </p:sp>
      <p:pic>
        <p:nvPicPr>
          <p:cNvPr id="3074" name="Picture 2">
            <a:extLst>
              <a:ext uri="{FF2B5EF4-FFF2-40B4-BE49-F238E27FC236}">
                <a16:creationId xmlns:a16="http://schemas.microsoft.com/office/drawing/2014/main" id="{D34FFE0C-C7E5-A87F-F826-AE9B75387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70" y="2473112"/>
            <a:ext cx="3856444" cy="3503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BCE477-4303-EFF3-92CE-578F389BB3B1}"/>
              </a:ext>
            </a:extLst>
          </p:cNvPr>
          <p:cNvSpPr txBox="1"/>
          <p:nvPr/>
        </p:nvSpPr>
        <p:spPr>
          <a:xfrm>
            <a:off x="4112443" y="1690688"/>
            <a:ext cx="8079557" cy="5016758"/>
          </a:xfrm>
          <a:prstGeom prst="rect">
            <a:avLst/>
          </a:prstGeom>
          <a:noFill/>
        </p:spPr>
        <p:txBody>
          <a:bodyPr wrap="square">
            <a:spAutoFit/>
          </a:bodyPr>
          <a:lstStyle/>
          <a:p>
            <a:pPr marL="285750" indent="-285750" algn="l">
              <a:buFont typeface="Arial" panose="020B0604020202020204" pitchFamily="34" charset="0"/>
              <a:buChar char="•"/>
            </a:pPr>
            <a:r>
              <a:rPr lang="en-US" sz="2000" b="1" i="0" dirty="0">
                <a:solidFill>
                  <a:srgbClr val="000000"/>
                </a:solidFill>
                <a:effectLst/>
                <a:latin typeface="Times New Roman" panose="02020603050405020304" pitchFamily="18" charset="0"/>
              </a:rPr>
              <a:t>Blue curves </a:t>
            </a:r>
            <a:r>
              <a:rPr lang="en-US" sz="2000" b="0" i="0" dirty="0">
                <a:solidFill>
                  <a:srgbClr val="000000"/>
                </a:solidFill>
                <a:effectLst/>
                <a:latin typeface="Times New Roman" panose="02020603050405020304" pitchFamily="18" charset="0"/>
              </a:rPr>
              <a:t>= track followed by the collapsing protostar = called </a:t>
            </a:r>
            <a:r>
              <a:rPr lang="en-US" sz="2000" b="0" i="1" dirty="0">
                <a:solidFill>
                  <a:srgbClr val="000000"/>
                </a:solidFill>
                <a:effectLst/>
                <a:latin typeface="Times New Roman" panose="02020603050405020304" pitchFamily="18" charset="0"/>
              </a:rPr>
              <a:t>Hayashi Tracks</a:t>
            </a:r>
            <a:r>
              <a:rPr lang="en-US" sz="2000" b="0" i="0" dirty="0">
                <a:solidFill>
                  <a:srgbClr val="000000"/>
                </a:solidFill>
                <a:effectLst/>
                <a:latin typeface="Times New Roman" panose="02020603050405020304" pitchFamily="18" charset="0"/>
              </a:rPr>
              <a:t>.</a:t>
            </a:r>
          </a:p>
          <a:p>
            <a:pPr marL="285750" indent="-285750" algn="l">
              <a:buFont typeface="Arial" panose="020B0604020202020204" pitchFamily="34" charset="0"/>
              <a:buChar char="•"/>
            </a:pPr>
            <a:r>
              <a:rPr lang="en-US" sz="2000" b="1" dirty="0">
                <a:solidFill>
                  <a:srgbClr val="000000"/>
                </a:solidFill>
                <a:latin typeface="Times New Roman" panose="02020603050405020304" pitchFamily="18" charset="0"/>
              </a:rPr>
              <a:t>G</a:t>
            </a:r>
            <a:r>
              <a:rPr lang="en-US" sz="2000" b="1" i="0" dirty="0">
                <a:solidFill>
                  <a:srgbClr val="000000"/>
                </a:solidFill>
                <a:effectLst/>
                <a:latin typeface="Times New Roman" panose="02020603050405020304" pitchFamily="18" charset="0"/>
              </a:rPr>
              <a:t>reen line </a:t>
            </a:r>
            <a:r>
              <a:rPr lang="en-US" sz="2000" b="0" i="0" dirty="0">
                <a:solidFill>
                  <a:srgbClr val="000000"/>
                </a:solidFill>
                <a:effectLst/>
                <a:latin typeface="Times New Roman" panose="02020603050405020304" pitchFamily="18" charset="0"/>
              </a:rPr>
              <a:t>= main sequence, where the star spends most of its lifetime sitting around fusing hydrogen into helium.</a:t>
            </a:r>
          </a:p>
          <a:p>
            <a:pPr marL="285750" indent="-285750" algn="l">
              <a:buFont typeface="Arial" panose="020B0604020202020204" pitchFamily="34" charset="0"/>
              <a:buChar char="•"/>
            </a:pPr>
            <a:r>
              <a:rPr lang="en-US" sz="2000" b="1" i="0" dirty="0">
                <a:solidFill>
                  <a:srgbClr val="000000"/>
                </a:solidFill>
                <a:effectLst/>
                <a:latin typeface="Times New Roman" panose="02020603050405020304" pitchFamily="18" charset="0"/>
              </a:rPr>
              <a:t>Once star stops burning hydrogen in core </a:t>
            </a:r>
            <a:r>
              <a:rPr lang="en-US" sz="2000" b="0" i="0" dirty="0">
                <a:solidFill>
                  <a:srgbClr val="000000"/>
                </a:solidFill>
                <a:effectLst/>
                <a:latin typeface="Times New Roman" panose="02020603050405020304" pitchFamily="18" charset="0"/>
                <a:sym typeface="Wingdings" panose="05000000000000000000" pitchFamily="2" charset="2"/>
              </a:rPr>
              <a:t> </a:t>
            </a:r>
            <a:r>
              <a:rPr lang="en-US" sz="2000" b="0" i="0" dirty="0">
                <a:solidFill>
                  <a:srgbClr val="000000"/>
                </a:solidFill>
                <a:effectLst/>
                <a:latin typeface="Times New Roman" panose="02020603050405020304" pitchFamily="18" charset="0"/>
              </a:rPr>
              <a:t>expands </a:t>
            </a:r>
            <a:r>
              <a:rPr lang="en-US" sz="2000" b="0" i="0" dirty="0">
                <a:solidFill>
                  <a:srgbClr val="000000"/>
                </a:solidFill>
                <a:effectLst/>
                <a:latin typeface="Times New Roman" panose="02020603050405020304" pitchFamily="18" charset="0"/>
                <a:sym typeface="Wingdings" panose="05000000000000000000" pitchFamily="2" charset="2"/>
              </a:rPr>
              <a:t> </a:t>
            </a:r>
            <a:r>
              <a:rPr lang="en-US" sz="2000" b="0" i="0" dirty="0">
                <a:solidFill>
                  <a:srgbClr val="000000"/>
                </a:solidFill>
                <a:effectLst/>
                <a:latin typeface="Times New Roman" panose="02020603050405020304" pitchFamily="18" charset="0"/>
              </a:rPr>
              <a:t>moves off main sequence </a:t>
            </a:r>
            <a:r>
              <a:rPr lang="en-US" sz="2000" b="0" i="0" dirty="0">
                <a:solidFill>
                  <a:srgbClr val="000000"/>
                </a:solidFill>
                <a:effectLst/>
                <a:latin typeface="Times New Roman" panose="02020603050405020304" pitchFamily="18" charset="0"/>
                <a:sym typeface="Wingdings" panose="05000000000000000000" pitchFamily="2" charset="2"/>
              </a:rPr>
              <a:t> </a:t>
            </a:r>
            <a:r>
              <a:rPr lang="en-US" sz="2000" b="0" i="0" dirty="0">
                <a:solidFill>
                  <a:srgbClr val="000000"/>
                </a:solidFill>
                <a:effectLst/>
                <a:latin typeface="Times New Roman" panose="02020603050405020304" pitchFamily="18" charset="0"/>
              </a:rPr>
              <a:t>towards upper right (the </a:t>
            </a:r>
            <a:r>
              <a:rPr lang="en-US" sz="2000" b="0" i="1" dirty="0">
                <a:solidFill>
                  <a:srgbClr val="000000"/>
                </a:solidFill>
                <a:effectLst/>
                <a:latin typeface="Times New Roman" panose="02020603050405020304" pitchFamily="18" charset="0"/>
              </a:rPr>
              <a:t>giant</a:t>
            </a:r>
            <a:r>
              <a:rPr lang="en-US" sz="2000" b="0" i="0" dirty="0">
                <a:solidFill>
                  <a:srgbClr val="000000"/>
                </a:solidFill>
                <a:effectLst/>
                <a:latin typeface="Times New Roman" panose="02020603050405020304" pitchFamily="18" charset="0"/>
              </a:rPr>
              <a:t> region).</a:t>
            </a:r>
          </a:p>
          <a:p>
            <a:pPr marL="285750" indent="-285750" algn="l">
              <a:buFont typeface="Arial" panose="020B0604020202020204" pitchFamily="34" charset="0"/>
              <a:buChar char="•"/>
            </a:pPr>
            <a:r>
              <a:rPr lang="en-US" sz="2000" b="1" dirty="0">
                <a:solidFill>
                  <a:srgbClr val="000000"/>
                </a:solidFill>
                <a:latin typeface="Times New Roman" panose="02020603050405020304" pitchFamily="18" charset="0"/>
              </a:rPr>
              <a:t>M</a:t>
            </a:r>
            <a:r>
              <a:rPr lang="en-US" sz="2000" b="1" i="0" dirty="0">
                <a:solidFill>
                  <a:srgbClr val="000000"/>
                </a:solidFill>
                <a:effectLst/>
                <a:latin typeface="Times New Roman" panose="02020603050405020304" pitchFamily="18" charset="0"/>
              </a:rPr>
              <a:t>ore massive stars </a:t>
            </a:r>
            <a:r>
              <a:rPr lang="en-US" sz="2000" b="0" i="0" dirty="0">
                <a:solidFill>
                  <a:srgbClr val="000000"/>
                </a:solidFill>
                <a:effectLst/>
                <a:latin typeface="Times New Roman" panose="02020603050405020304" pitchFamily="18" charset="0"/>
              </a:rPr>
              <a:t>sit hotter portion of main sequence, live shorter lives than the less massive stars, and become larger giants.</a:t>
            </a:r>
          </a:p>
          <a:p>
            <a:pPr marL="285750" indent="-285750" algn="l">
              <a:buFont typeface="Arial" panose="020B0604020202020204" pitchFamily="34" charset="0"/>
              <a:buChar char="•"/>
            </a:pPr>
            <a:r>
              <a:rPr lang="en-US" sz="2000" b="1" i="0" dirty="0">
                <a:solidFill>
                  <a:srgbClr val="000000"/>
                </a:solidFill>
                <a:effectLst/>
                <a:latin typeface="Times New Roman" panose="02020603050405020304" pitchFamily="18" charset="0"/>
              </a:rPr>
              <a:t>Less massive stars </a:t>
            </a:r>
            <a:r>
              <a:rPr lang="en-US" sz="2000" b="0" i="0" dirty="0">
                <a:solidFill>
                  <a:srgbClr val="000000"/>
                </a:solidFill>
                <a:effectLst/>
                <a:latin typeface="Times New Roman" panose="02020603050405020304" pitchFamily="18" charset="0"/>
              </a:rPr>
              <a:t>sit cooler portion of main sequence, live much longer lives, and may never become giant stars at all.</a:t>
            </a:r>
          </a:p>
          <a:p>
            <a:pPr marL="285750" indent="-285750" algn="l">
              <a:buFont typeface="Arial" panose="020B0604020202020204" pitchFamily="34" charset="0"/>
              <a:buChar char="•"/>
            </a:pPr>
            <a:r>
              <a:rPr lang="en-US" sz="2000" b="1" dirty="0">
                <a:solidFill>
                  <a:srgbClr val="000000"/>
                </a:solidFill>
                <a:latin typeface="Times New Roman" panose="02020603050405020304" pitchFamily="18" charset="0"/>
              </a:rPr>
              <a:t>O</a:t>
            </a:r>
            <a:r>
              <a:rPr lang="en-US" sz="2000" b="1" i="0" dirty="0">
                <a:solidFill>
                  <a:srgbClr val="000000"/>
                </a:solidFill>
                <a:effectLst/>
                <a:latin typeface="Times New Roman" panose="02020603050405020304" pitchFamily="18" charset="0"/>
              </a:rPr>
              <a:t>ur sun </a:t>
            </a:r>
            <a:r>
              <a:rPr lang="en-US" sz="2000" b="0" i="0" dirty="0">
                <a:solidFill>
                  <a:srgbClr val="000000"/>
                </a:solidFill>
                <a:effectLst/>
                <a:latin typeface="Times New Roman" panose="02020603050405020304" pitchFamily="18" charset="0"/>
              </a:rPr>
              <a:t>should remain similar to now on main sequence, for about 8,000,000,000 years.</a:t>
            </a:r>
          </a:p>
          <a:p>
            <a:pPr marL="285750" indent="-285750" algn="l">
              <a:buFont typeface="Arial" panose="020B0604020202020204" pitchFamily="34" charset="0"/>
              <a:buChar char="•"/>
            </a:pPr>
            <a:r>
              <a:rPr lang="en-US" sz="2000" b="1" dirty="0">
                <a:solidFill>
                  <a:srgbClr val="000000"/>
                </a:solidFill>
                <a:latin typeface="Times New Roman" panose="02020603050405020304" pitchFamily="18" charset="0"/>
              </a:rPr>
              <a:t>S</a:t>
            </a:r>
            <a:r>
              <a:rPr lang="en-US" sz="2000" b="1" i="0" dirty="0">
                <a:solidFill>
                  <a:srgbClr val="000000"/>
                </a:solidFill>
                <a:effectLst/>
                <a:latin typeface="Times New Roman" panose="02020603050405020304" pitchFamily="18" charset="0"/>
              </a:rPr>
              <a:t>upermassive hot star</a:t>
            </a:r>
            <a:r>
              <a:rPr lang="en-US" sz="2000" b="0" i="0" dirty="0">
                <a:solidFill>
                  <a:srgbClr val="000000"/>
                </a:solidFill>
                <a:effectLst/>
                <a:latin typeface="Times New Roman" panose="02020603050405020304" pitchFamily="18" charset="0"/>
              </a:rPr>
              <a:t>, =/&gt; 20,000 C </a:t>
            </a:r>
            <a:r>
              <a:rPr lang="en-US" sz="2000" b="0" i="0" dirty="0">
                <a:solidFill>
                  <a:srgbClr val="000000"/>
                </a:solidFill>
                <a:effectLst/>
                <a:latin typeface="Times New Roman" panose="02020603050405020304" pitchFamily="18" charset="0"/>
                <a:sym typeface="Wingdings" panose="05000000000000000000" pitchFamily="2" charset="2"/>
              </a:rPr>
              <a:t> </a:t>
            </a:r>
            <a:r>
              <a:rPr lang="en-US" sz="2000" b="0" i="0" dirty="0">
                <a:solidFill>
                  <a:srgbClr val="000000"/>
                </a:solidFill>
                <a:effectLst/>
                <a:latin typeface="Times New Roman" panose="02020603050405020304" pitchFamily="18" charset="0"/>
              </a:rPr>
              <a:t>main sequence for =/&lt; 1,000,000 years.</a:t>
            </a:r>
          </a:p>
          <a:p>
            <a:pPr marL="285750" indent="-285750" algn="l">
              <a:buFont typeface="Arial" panose="020B0604020202020204" pitchFamily="34" charset="0"/>
              <a:buChar char="•"/>
            </a:pPr>
            <a:r>
              <a:rPr lang="en-US" sz="2000" b="1" dirty="0">
                <a:solidFill>
                  <a:srgbClr val="000000"/>
                </a:solidFill>
                <a:latin typeface="Times New Roman" panose="02020603050405020304" pitchFamily="18" charset="0"/>
              </a:rPr>
              <a:t>C</a:t>
            </a:r>
            <a:r>
              <a:rPr lang="en-US" sz="2000" b="1" i="0" dirty="0">
                <a:solidFill>
                  <a:srgbClr val="000000"/>
                </a:solidFill>
                <a:effectLst/>
                <a:latin typeface="Times New Roman" panose="02020603050405020304" pitchFamily="18" charset="0"/>
              </a:rPr>
              <a:t>ool red star</a:t>
            </a:r>
            <a:r>
              <a:rPr lang="en-US" sz="2000" b="0" i="0" dirty="0">
                <a:solidFill>
                  <a:srgbClr val="000000"/>
                </a:solidFill>
                <a:effectLst/>
                <a:latin typeface="Times New Roman" panose="02020603050405020304" pitchFamily="18" charset="0"/>
              </a:rPr>
              <a:t>, =/&lt; 3000 C </a:t>
            </a:r>
            <a:r>
              <a:rPr lang="en-US" sz="2000" b="0" i="0" dirty="0">
                <a:solidFill>
                  <a:srgbClr val="000000"/>
                </a:solidFill>
                <a:effectLst/>
                <a:latin typeface="Times New Roman" panose="02020603050405020304" pitchFamily="18" charset="0"/>
                <a:sym typeface="Wingdings" panose="05000000000000000000" pitchFamily="2" charset="2"/>
              </a:rPr>
              <a:t> </a:t>
            </a:r>
            <a:r>
              <a:rPr lang="en-US" sz="2000" b="0" i="0" dirty="0">
                <a:solidFill>
                  <a:srgbClr val="000000"/>
                </a:solidFill>
                <a:effectLst/>
                <a:latin typeface="Times New Roman" panose="02020603050405020304" pitchFamily="18" charset="0"/>
              </a:rPr>
              <a:t>main sequence for up </a:t>
            </a:r>
            <a:r>
              <a:rPr lang="en-US" sz="2000" dirty="0">
                <a:solidFill>
                  <a:srgbClr val="000000"/>
                </a:solidFill>
                <a:latin typeface="Times New Roman" panose="02020603050405020304" pitchFamily="18" charset="0"/>
              </a:rPr>
              <a:t>to </a:t>
            </a:r>
            <a:r>
              <a:rPr lang="en-US" sz="2000" b="0" i="0" dirty="0">
                <a:solidFill>
                  <a:srgbClr val="000000"/>
                </a:solidFill>
                <a:effectLst/>
                <a:latin typeface="Times New Roman" panose="02020603050405020304" pitchFamily="18" charset="0"/>
              </a:rPr>
              <a:t>100,000,000,000,000 years.</a:t>
            </a:r>
            <a:endParaRPr lang="en-GB" sz="2000" dirty="0"/>
          </a:p>
        </p:txBody>
      </p:sp>
    </p:spTree>
    <p:extLst>
      <p:ext uri="{BB962C8B-B14F-4D97-AF65-F5344CB8AC3E}">
        <p14:creationId xmlns:p14="http://schemas.microsoft.com/office/powerpoint/2010/main" val="299095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169C94-DDFF-CE7F-F1BF-5265A4F5D8C3}"/>
              </a:ext>
            </a:extLst>
          </p:cNvPr>
          <p:cNvPicPr>
            <a:picLocks noChangeAspect="1"/>
          </p:cNvPicPr>
          <p:nvPr/>
        </p:nvPicPr>
        <p:blipFill rotWithShape="1">
          <a:blip r:embed="rId2"/>
          <a:srcRect l="23196" t="16631" r="25077" b="24262"/>
          <a:stretch/>
        </p:blipFill>
        <p:spPr>
          <a:xfrm>
            <a:off x="876694" y="11237"/>
            <a:ext cx="10652288" cy="6846763"/>
          </a:xfrm>
          <a:prstGeom prst="rect">
            <a:avLst/>
          </a:prstGeom>
        </p:spPr>
      </p:pic>
      <p:sp>
        <p:nvSpPr>
          <p:cNvPr id="5" name="Rectangle 4">
            <a:extLst>
              <a:ext uri="{FF2B5EF4-FFF2-40B4-BE49-F238E27FC236}">
                <a16:creationId xmlns:a16="http://schemas.microsoft.com/office/drawing/2014/main" id="{E851BC3F-FCF5-9B02-AC31-7F0D15B13154}"/>
              </a:ext>
            </a:extLst>
          </p:cNvPr>
          <p:cNvSpPr/>
          <p:nvPr/>
        </p:nvSpPr>
        <p:spPr>
          <a:xfrm>
            <a:off x="125368" y="156041"/>
            <a:ext cx="4022960" cy="477054"/>
          </a:xfrm>
          <a:prstGeom prst="rect">
            <a:avLst/>
          </a:prstGeom>
          <a:noFill/>
        </p:spPr>
        <p:txBody>
          <a:bodyPr wrap="none" lIns="91440" tIns="45720" rIns="91440" bIns="45720">
            <a:spAutoFit/>
          </a:bodyPr>
          <a:lstStyle/>
          <a:p>
            <a:pPr algn="ctr"/>
            <a:r>
              <a:rPr lang="en-US" sz="2500" b="1" i="1" cap="none" spc="0" dirty="0">
                <a:ln w="6600">
                  <a:solidFill>
                    <a:schemeClr val="accent2"/>
                  </a:solidFill>
                  <a:prstDash val="solid"/>
                </a:ln>
                <a:solidFill>
                  <a:srgbClr val="FFFFFF"/>
                </a:solidFill>
                <a:effectLst>
                  <a:outerShdw dist="38100" dir="2700000" algn="tl" rotWithShape="0">
                    <a:schemeClr val="accent2"/>
                  </a:outerShdw>
                </a:effectLst>
              </a:rPr>
              <a:t>Harvard Stellar Classification</a:t>
            </a:r>
          </a:p>
        </p:txBody>
      </p:sp>
    </p:spTree>
    <p:extLst>
      <p:ext uri="{BB962C8B-B14F-4D97-AF65-F5344CB8AC3E}">
        <p14:creationId xmlns:p14="http://schemas.microsoft.com/office/powerpoint/2010/main" val="281099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D0588-D49E-0836-D07D-E0130B8D844F}"/>
              </a:ext>
            </a:extLst>
          </p:cNvPr>
          <p:cNvSpPr/>
          <p:nvPr/>
        </p:nvSpPr>
        <p:spPr>
          <a:xfrm>
            <a:off x="220493" y="0"/>
            <a:ext cx="11751013" cy="6740307"/>
          </a:xfrm>
          <a:prstGeom prst="rect">
            <a:avLst/>
          </a:prstGeom>
          <a:noFill/>
        </p:spPr>
        <p:txBody>
          <a:bodyPr wrap="square" lIns="91440" tIns="45720" rIns="91440" bIns="45720">
            <a:spAutoFit/>
          </a:bodyPr>
          <a:lstStyle/>
          <a:p>
            <a:pPr algn="ctr"/>
            <a:r>
              <a:rPr lang="en-US" sz="5400" b="1" i="1" dirty="0">
                <a:ln w="22225">
                  <a:solidFill>
                    <a:schemeClr val="accent2"/>
                  </a:solidFill>
                  <a:prstDash val="solid"/>
                </a:ln>
                <a:solidFill>
                  <a:schemeClr val="accent2">
                    <a:lumMod val="40000"/>
                    <a:lumOff val="60000"/>
                  </a:schemeClr>
                </a:solidFill>
                <a:highlight>
                  <a:srgbClr val="FFFFFF"/>
                </a:highlight>
                <a:latin typeface="-apple-system"/>
              </a:rPr>
              <a:t>O</a:t>
            </a:r>
            <a:r>
              <a:rPr lang="en-US" sz="5400" b="1" i="1" u="none" strike="noStrike" dirty="0">
                <a:ln w="22225">
                  <a:solidFill>
                    <a:schemeClr val="accent2"/>
                  </a:solidFill>
                  <a:prstDash val="solid"/>
                </a:ln>
                <a:solidFill>
                  <a:schemeClr val="accent2">
                    <a:lumMod val="40000"/>
                    <a:lumOff val="60000"/>
                  </a:schemeClr>
                </a:solidFill>
                <a:highlight>
                  <a:srgbClr val="FFFFFF"/>
                </a:highlight>
                <a:latin typeface="-apple-system"/>
              </a:rPr>
              <a:t>rder of stellar types from hot stars to cool is O, B, A, F, G, K, M</a:t>
            </a:r>
            <a:r>
              <a:rPr lang="en-US" sz="5400" b="1" i="1" dirty="0">
                <a:ln w="22225">
                  <a:solidFill>
                    <a:schemeClr val="accent2"/>
                  </a:solidFill>
                  <a:prstDash val="solid"/>
                </a:ln>
                <a:solidFill>
                  <a:schemeClr val="accent2">
                    <a:lumMod val="40000"/>
                    <a:lumOff val="60000"/>
                  </a:schemeClr>
                </a:solidFill>
                <a:highlight>
                  <a:srgbClr val="FFFFFF"/>
                </a:highlight>
                <a:latin typeface="-apple-system"/>
              </a:rPr>
              <a:t>.</a:t>
            </a:r>
          </a:p>
          <a:p>
            <a:pPr algn="ctr"/>
            <a:r>
              <a:rPr lang="en-US" sz="5400" b="1" i="1" u="none" strike="noStrike" dirty="0">
                <a:ln w="22225">
                  <a:solidFill>
                    <a:schemeClr val="accent2"/>
                  </a:solidFill>
                  <a:prstDash val="solid"/>
                </a:ln>
                <a:solidFill>
                  <a:schemeClr val="accent2">
                    <a:lumMod val="40000"/>
                    <a:lumOff val="60000"/>
                  </a:schemeClr>
                </a:solidFill>
                <a:highlight>
                  <a:srgbClr val="FFFFFF"/>
                </a:highlight>
                <a:latin typeface="-apple-system"/>
              </a:rPr>
              <a:t>Mnemonic:</a:t>
            </a:r>
          </a:p>
          <a:p>
            <a:pPr algn="ctr"/>
            <a:r>
              <a:rPr lang="en-US" sz="5400" b="1" i="1" u="none" strike="noStrike" dirty="0">
                <a:ln w="22225">
                  <a:solidFill>
                    <a:schemeClr val="accent2"/>
                  </a:solidFill>
                  <a:prstDash val="solid"/>
                </a:ln>
                <a:solidFill>
                  <a:schemeClr val="accent2">
                    <a:lumMod val="40000"/>
                    <a:lumOff val="60000"/>
                  </a:schemeClr>
                </a:solidFill>
                <a:highlight>
                  <a:srgbClr val="FFFFFF"/>
                </a:highlight>
                <a:latin typeface="-apple-system"/>
              </a:rPr>
              <a:t>“Oh, Be A Fine Girl [or Guy], Kiss Me”</a:t>
            </a:r>
            <a:r>
              <a:rPr lang="en-US" sz="5400" b="1" i="1" dirty="0">
                <a:ln w="22225">
                  <a:solidFill>
                    <a:schemeClr val="accent2"/>
                  </a:solidFill>
                  <a:prstDash val="solid"/>
                </a:ln>
                <a:solidFill>
                  <a:schemeClr val="accent2">
                    <a:lumMod val="40000"/>
                    <a:lumOff val="60000"/>
                  </a:schemeClr>
                </a:solidFill>
                <a:highlight>
                  <a:srgbClr val="FFFFFF"/>
                </a:highlight>
                <a:latin typeface="-apple-system"/>
              </a:rPr>
              <a:t>.</a:t>
            </a:r>
          </a:p>
          <a:p>
            <a:pPr algn="ctr"/>
            <a:r>
              <a:rPr lang="en-US" sz="5400" b="1" i="1" u="none" strike="noStrike" dirty="0">
                <a:ln w="22225">
                  <a:solidFill>
                    <a:schemeClr val="accent2"/>
                  </a:solidFill>
                  <a:prstDash val="solid"/>
                </a:ln>
                <a:solidFill>
                  <a:schemeClr val="accent2">
                    <a:lumMod val="40000"/>
                    <a:lumOff val="60000"/>
                  </a:schemeClr>
                </a:solidFill>
                <a:highlight>
                  <a:srgbClr val="FFFFFF"/>
                </a:highlight>
                <a:latin typeface="-apple-system"/>
              </a:rPr>
              <a:t>Classification initially based on appearance &amp; strength of certain spectral lines, but later understood to reflect stellar temperatures</a:t>
            </a:r>
            <a:r>
              <a:rPr lang="en-US" sz="5400" b="1" i="1" u="none" strike="noStrike" baseline="30000" dirty="0">
                <a:ln w="22225">
                  <a:solidFill>
                    <a:schemeClr val="accent2"/>
                  </a:solidFill>
                  <a:prstDash val="solid"/>
                </a:ln>
                <a:solidFill>
                  <a:schemeClr val="accent2">
                    <a:lumMod val="40000"/>
                    <a:lumOff val="60000"/>
                  </a:schemeClr>
                </a:solidFill>
                <a:highlight>
                  <a:srgbClr val="D1DBFA"/>
                </a:highlight>
                <a:latin typeface="-apple-system"/>
              </a:rPr>
              <a:t>3</a:t>
            </a:r>
            <a:r>
              <a:rPr lang="en-US" sz="5400" b="1" i="1" dirty="0">
                <a:ln w="22225">
                  <a:solidFill>
                    <a:schemeClr val="accent2"/>
                  </a:solidFill>
                  <a:prstDash val="solid"/>
                </a:ln>
                <a:solidFill>
                  <a:schemeClr val="accent2">
                    <a:lumMod val="40000"/>
                    <a:lumOff val="60000"/>
                  </a:schemeClr>
                </a:solidFill>
                <a:highlight>
                  <a:srgbClr val="FFFFFF"/>
                </a:highlight>
                <a:latin typeface="-apple-system"/>
              </a:rPr>
              <a:t>.</a:t>
            </a:r>
            <a:endParaRPr lang="en-US" sz="5400" b="1" i="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48480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958</Words>
  <Application>Microsoft Office PowerPoint</Application>
  <PresentationFormat>Widescreen</PresentationFormat>
  <Paragraphs>70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-apple-system</vt:lpstr>
      <vt:lpstr>Arial</vt:lpstr>
      <vt:lpstr>Calibri</vt:lpstr>
      <vt:lpstr>Calibri Light</vt:lpstr>
      <vt:lpstr>Times New Roman</vt:lpstr>
      <vt:lpstr>Wingdings</vt:lpstr>
      <vt:lpstr>Office Theme</vt:lpstr>
      <vt:lpstr>PowerPoint Presentation</vt:lpstr>
      <vt:lpstr>Advert</vt:lpstr>
      <vt:lpstr>What audience needs to bring to session</vt:lpstr>
      <vt:lpstr>Learning plan for session</vt:lpstr>
      <vt:lpstr>Hertzsprung Russell Diagram And Stellar Evolution</vt:lpstr>
      <vt:lpstr>PowerPoint Presentation</vt:lpstr>
      <vt:lpstr>Examples of stellar evolution curves for stars of 1.6 and 2.0 solar masses.</vt:lpstr>
      <vt:lpstr>PowerPoint Presentation</vt:lpstr>
      <vt:lpstr>PowerPoint Presentation</vt:lpstr>
      <vt:lpstr>Spectroscopy Processing = Turning spectrum below into plot above so that it can be interpreted</vt:lpstr>
      <vt:lpstr>Peaks on the spectrum = main spectral lines of this spectrum  Each element/molecule has unique spectral signature which we can identify in spectra</vt:lpstr>
      <vt:lpstr>PowerPoint Presentation</vt:lpstr>
      <vt:lpstr>PowerPoint Presentation</vt:lpstr>
      <vt:lpstr>PowerPoint Presentation</vt:lpstr>
      <vt:lpstr>Demonstration VPSEC &amp; taking spectra</vt:lpstr>
      <vt:lpstr>To get a spectrum in VPSEC couldn’t be easier</vt:lpstr>
      <vt:lpstr>Open an image – FileOpen Image</vt:lpstr>
      <vt:lpstr>Select image</vt:lpstr>
      <vt:lpstr>Click ExtractionBasic Image Profile – and ensure automatic ticked</vt:lpstr>
      <vt:lpstr>Software automatically creates spectrum!!</vt:lpstr>
      <vt:lpstr>Calibration</vt:lpstr>
      <vt:lpstr>Calibration – Compact Fluorescent Light Bulb (CFL)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Thornett</dc:creator>
  <cp:lastModifiedBy>Andrew Thornett</cp:lastModifiedBy>
  <cp:revision>17</cp:revision>
  <dcterms:created xsi:type="dcterms:W3CDTF">2024-06-14T21:58:57Z</dcterms:created>
  <dcterms:modified xsi:type="dcterms:W3CDTF">2024-09-01T17:27:05Z</dcterms:modified>
</cp:coreProperties>
</file>