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Maven Pro" panose="020B0604020202020204" charset="0"/>
      <p:regular r:id="rId11"/>
      <p:bold r:id="rId12"/>
    </p:embeddedFont>
    <p:embeddedFont>
      <p:font typeface="Nunito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9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e6a623e89649fd7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e6a623e89649fd7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e6a623e89649fd7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3e6a623e89649fd7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3e6a623e89649fd7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3e6a623e89649fd7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3e6a623e89649fd7_2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3e6a623e89649fd7_2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3e6a623e89649fd7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3e6a623e89649fd7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1df6031db5044a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1df6031db5044a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1df6031db5044a8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1df6031db5044a8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lnSpcReduction="10000"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Reducing noise in RTs</a:t>
            </a:r>
            <a:endParaRPr dirty="0"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Andrew Thornett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For BAA H-Line Group Meeting 7/7/2025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Reducing noise in radio telescope systems</a:t>
            </a:r>
            <a:endParaRPr dirty="0"/>
          </a:p>
        </p:txBody>
      </p: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1303800" y="2180492"/>
            <a:ext cx="7030500" cy="2351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dirty="0"/>
              <a:t>Reducing noise in a 1420 MHz radio telescope setup (i.e., for detecting the hydrogen line) involves addressing: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/>
              <a:t>internal sources of interference. 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/>
              <a:t>external sources of interference.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Antenna System Optimization</a:t>
            </a:r>
            <a:endParaRPr dirty="0"/>
          </a:p>
        </p:txBody>
      </p:sp>
      <p:sp>
        <p:nvSpPr>
          <p:cNvPr id="290" name="Google Shape;290;p15"/>
          <p:cNvSpPr txBox="1">
            <a:spLocks noGrp="1"/>
          </p:cNvSpPr>
          <p:nvPr>
            <p:ph type="body" idx="1"/>
          </p:nvPr>
        </p:nvSpPr>
        <p:spPr>
          <a:xfrm>
            <a:off x="1056750" y="1774877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Use a High-Gain, Directional Antenna</a:t>
            </a:r>
            <a:endParaRPr b="1"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A Yagi-Uda or a large horn antenna will reduce off-axis noise pickup.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Ensure correct polarization (usually linear for hydrogen line work).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GB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b="1" dirty="0"/>
              <a:t>Antenna Location</a:t>
            </a:r>
            <a:endParaRPr b="1"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Mount the antenna far from buildings, power lines, Wi-Fi routers, and computers.</a:t>
            </a:r>
            <a:endParaRPr dirty="0"/>
          </a:p>
          <a:p>
            <a:pPr marL="285750" indent="-285750"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Use ferrite chokes on coaxial cables where they enter buildings to reduce common-mode noise pickup.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Low-Noise Front-End Electronics</a:t>
            </a:r>
            <a:endParaRPr dirty="0"/>
          </a:p>
        </p:txBody>
      </p:sp>
      <p:sp>
        <p:nvSpPr>
          <p:cNvPr id="296" name="Google Shape;296;p16"/>
          <p:cNvSpPr txBox="1">
            <a:spLocks noGrp="1"/>
          </p:cNvSpPr>
          <p:nvPr>
            <p:ph type="body" idx="1"/>
          </p:nvPr>
        </p:nvSpPr>
        <p:spPr>
          <a:xfrm>
            <a:off x="1303800" y="1842868"/>
            <a:ext cx="7030500" cy="29331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Install a Low-Noise Amplifier (LNA):</a:t>
            </a:r>
            <a:endParaRPr b="1"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Place the LNA as close to the antenna feed point as possible.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Look for noise figures under 1 dB if possible.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Power the LNA using bias-T to avoid long DC lines.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GB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b="1" dirty="0"/>
              <a:t>Use Quality Coaxial Cable (Low Loss):</a:t>
            </a:r>
            <a:endParaRPr b="1"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LMR-400, RG-223, or similar; avoid RG-58 at these frequencies.</a:t>
            </a:r>
            <a:endParaRPr dirty="0"/>
          </a:p>
          <a:p>
            <a:pPr marL="285750" indent="-285750"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Keep cable runs as short as possible.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Receiver and Filtering</a:t>
            </a:r>
            <a:endParaRPr dirty="0"/>
          </a:p>
        </p:txBody>
      </p:sp>
      <p:sp>
        <p:nvSpPr>
          <p:cNvPr id="302" name="Google Shape;302;p17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Use a Narrowband Filter</a:t>
            </a:r>
            <a:endParaRPr b="1"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Bandpass filter centred on 1420 MHz (±10–20 MHz) before the receiver to reject out-of-band RFI (e.g., from cell towers or Wi-Fi).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High-Q cavity or SAW filters are excellent for this.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b="1" dirty="0"/>
              <a:t>Shielding</a:t>
            </a:r>
            <a:endParaRPr b="1"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Shield the receiver (and computer if nearby) in a grounded metal box.</a:t>
            </a:r>
            <a:endParaRPr dirty="0"/>
          </a:p>
          <a:p>
            <a:pPr marL="285750" indent="-285750"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Use shielded cables for all digital connections.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Eliminate Local Interference</a:t>
            </a:r>
            <a:endParaRPr dirty="0"/>
          </a:p>
        </p:txBody>
      </p:sp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/>
            <a:r>
              <a:rPr lang="en-GB" dirty="0"/>
              <a:t>Check for Internal RFI Sources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Switch off power supplies, monitors, or network devices near the antenna.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Use battery power or linear PSUs if possible for critical electronics.</a:t>
            </a:r>
            <a:endParaRPr dirty="0"/>
          </a:p>
          <a:p>
            <a:pPr marL="285750" indent="-285750">
              <a:spcBef>
                <a:spcPts val="1200"/>
              </a:spcBef>
            </a:pPr>
            <a:r>
              <a:rPr lang="en-GB" dirty="0"/>
              <a:t>Use a Faraday Cage (Optional but Powerful)</a:t>
            </a:r>
            <a:endParaRPr dirty="0"/>
          </a:p>
          <a:p>
            <a:pPr marL="285750" indent="-285750"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Shield your computer and SDR receiver in a fine-mesh grounded enclosure to trap radiated digital noise.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Data Acquisition Techniques</a:t>
            </a:r>
            <a:endParaRPr dirty="0"/>
          </a:p>
        </p:txBody>
      </p:sp>
      <p:sp>
        <p:nvSpPr>
          <p:cNvPr id="314" name="Google Shape;314;p19"/>
          <p:cNvSpPr txBox="1"/>
          <p:nvPr/>
        </p:nvSpPr>
        <p:spPr>
          <a:xfrm>
            <a:off x="1303800" y="2110350"/>
            <a:ext cx="7030500" cy="212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Averaging and Integration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Stack multiple scans to increase signal-to-noise ratio (SNR).</a:t>
            </a: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Use software averaging over time and frequency bins.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Use a Clean Power Supply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Ensure your LNA and receiver get clean, regulated power. Switching noise from cheap PSUs can dominate your baseline.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Environmental and Spectral Checks</a:t>
            </a:r>
            <a:endParaRPr dirty="0"/>
          </a:p>
        </p:txBody>
      </p:sp>
      <p:sp>
        <p:nvSpPr>
          <p:cNvPr id="320" name="Google Shape;320;p20"/>
          <p:cNvSpPr txBox="1"/>
          <p:nvPr/>
        </p:nvSpPr>
        <p:spPr>
          <a:xfrm>
            <a:off x="1303800" y="1990050"/>
            <a:ext cx="7030500" cy="2339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Check Local RFI Spectrum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Use an SDR to scan from 1–2 GHz and identify any strong RFI sources near 1420 MHz.</a:t>
            </a: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Look for periodic signals (from switching supplies or clocked electronics).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Observe at Quiet Times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Nighttime and early morning often have lower RFI.</a:t>
            </a:r>
            <a:endParaRPr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Avoid times when nearby devices like routers or street lights are active.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On-screen Show (16:9)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Maven Pro</vt:lpstr>
      <vt:lpstr>Nunito</vt:lpstr>
      <vt:lpstr>Arial</vt:lpstr>
      <vt:lpstr>Momentum</vt:lpstr>
      <vt:lpstr>Reducing noise in RTs</vt:lpstr>
      <vt:lpstr>Reducing noise in radio telescope systems</vt:lpstr>
      <vt:lpstr>Antenna System Optimization</vt:lpstr>
      <vt:lpstr>Low-Noise Front-End Electronics</vt:lpstr>
      <vt:lpstr>Receiver and Filtering</vt:lpstr>
      <vt:lpstr>Eliminate Local Interference</vt:lpstr>
      <vt:lpstr>Data Acquisition Techniques</vt:lpstr>
      <vt:lpstr>Environmental and Spectral Checks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Thornett</dc:creator>
  <cp:lastModifiedBy>Andrew Thornett</cp:lastModifiedBy>
  <cp:revision>1</cp:revision>
  <dcterms:modified xsi:type="dcterms:W3CDTF">2025-07-07T14:11:29Z</dcterms:modified>
</cp:coreProperties>
</file>