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diagrams/data1.xml" ContentType="application/vnd.openxmlformats-officedocument.drawingml.diagramData+xml"/>
  <Override PartName="/ppt/presentation.xml" ContentType="application/vnd.openxmlformats-officedocument.presentationml.presentation.main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3.xml" ContentType="application/vnd.openxmlformats-officedocument.presentationml.slide+xml"/>
  <Override PartName="/ppt/slides/slide2.xml" ContentType="application/vnd.openxmlformats-officedocument.presentationml.slide+xml"/>
  <Override PartName="/ppt/slides/slide1.xml" ContentType="application/vnd.openxmlformats-officedocument.presentationml.slide+xml"/>
  <Override PartName="/ppt/slides/slide5.xml" ContentType="application/vnd.openxmlformats-officedocument.presentationml.slide+xml"/>
  <Override PartName="/ppt/slides/slide4.xml" ContentType="application/vnd.openxmlformats-officedocument.presentationml.slide+xml"/>
  <Override PartName="/ppt/slides/slide7.xml" ContentType="application/vnd.openxmlformats-officedocument.presentationml.slide+xml"/>
  <Override PartName="/ppt/slides/slide10.xml" ContentType="application/vnd.openxmlformats-officedocument.presentationml.slide+xml"/>
  <Override PartName="/ppt/slides/slide6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diagrams/drawing1.xml" ContentType="application/vnd.ms-office.drawingml.diagramDrawing+xml"/>
  <Override PartName="/ppt/diagrams/colors1.xml" ContentType="application/vnd.openxmlformats-officedocument.drawingml.diagramColors+xml"/>
  <Override PartName="/ppt/diagrams/quickStyle1.xml" ContentType="application/vnd.openxmlformats-officedocument.drawingml.diagramStyle+xml"/>
  <Override PartName="/ppt/diagrams/layout1.xml" ContentType="application/vnd.openxmlformats-officedocument.drawingml.diagramLayout+xml"/>
  <Override PartName="/ppt/theme/theme2.xml" ContentType="application/vnd.openxmlformats-officedocument.theme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257" r:id="rId3"/>
    <p:sldId id="258" r:id="rId4"/>
    <p:sldId id="259" r:id="rId5"/>
    <p:sldId id="260" r:id="rId6"/>
    <p:sldId id="263" r:id="rId7"/>
    <p:sldId id="261" r:id="rId8"/>
    <p:sldId id="262" r:id="rId9"/>
    <p:sldId id="265" r:id="rId10"/>
    <p:sldId id="267" r:id="rId11"/>
    <p:sldId id="268" r:id="rId12"/>
    <p:sldId id="269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660"/>
  </p:normalViewPr>
  <p:slideViewPr>
    <p:cSldViewPr snapToGrid="0">
      <p:cViewPr varScale="1">
        <p:scale>
          <a:sx n="122" d="100"/>
          <a:sy n="122" d="100"/>
        </p:scale>
        <p:origin x="114" y="18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customXml" Target="../customXml/item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20" Type="http://schemas.openxmlformats.org/officeDocument/2006/relationships/customXml" Target="../customXml/item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customXml" Target="../customXml/item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5_2">
  <dgm:title val=""/>
  <dgm:desc val=""/>
  <dgm:catLst>
    <dgm:cat type="accent5" pri="11200"/>
  </dgm:catLst>
  <dgm:styleLbl name="node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ln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8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0E666F3-1791-4D28-9C22-C53B678CD2B3}" type="doc">
      <dgm:prSet loTypeId="urn:microsoft.com/office/officeart/2008/layout/LinedList" loCatId="list" qsTypeId="urn:microsoft.com/office/officeart/2005/8/quickstyle/simple2" qsCatId="simple" csTypeId="urn:microsoft.com/office/officeart/2005/8/colors/accent5_2" csCatId="accent5"/>
      <dgm:spPr/>
      <dgm:t>
        <a:bodyPr/>
        <a:lstStyle/>
        <a:p>
          <a:endParaRPr lang="en-US"/>
        </a:p>
      </dgm:t>
    </dgm:pt>
    <dgm:pt modelId="{9931B620-7132-4BA8-8052-6409E22801F8}">
      <dgm:prSet/>
      <dgm:spPr/>
      <dgm:t>
        <a:bodyPr/>
        <a:lstStyle/>
        <a:p>
          <a:r>
            <a:rPr lang="en-US"/>
            <a:t>As with any mathematical functions, signals can be manipulated: </a:t>
          </a:r>
        </a:p>
      </dgm:t>
    </dgm:pt>
    <dgm:pt modelId="{D7A39E3A-5278-4CA2-9542-19EA5259D79F}" type="parTrans" cxnId="{3147DAFA-1629-4E07-9A2D-382D1E04919D}">
      <dgm:prSet/>
      <dgm:spPr/>
      <dgm:t>
        <a:bodyPr/>
        <a:lstStyle/>
        <a:p>
          <a:endParaRPr lang="en-US"/>
        </a:p>
      </dgm:t>
    </dgm:pt>
    <dgm:pt modelId="{05F04083-6634-40C1-9A2A-E7B5443E0D9B}" type="sibTrans" cxnId="{3147DAFA-1629-4E07-9A2D-382D1E04919D}">
      <dgm:prSet/>
      <dgm:spPr/>
      <dgm:t>
        <a:bodyPr/>
        <a:lstStyle/>
        <a:p>
          <a:endParaRPr lang="en-US"/>
        </a:p>
      </dgm:t>
    </dgm:pt>
    <dgm:pt modelId="{E7988BE0-4D32-4224-8D3D-CA6E7D8FDF84}">
      <dgm:prSet/>
      <dgm:spPr/>
      <dgm:t>
        <a:bodyPr/>
        <a:lstStyle/>
        <a:p>
          <a:r>
            <a:rPr lang="en-US"/>
            <a:t>Adding and subtracting signals</a:t>
          </a:r>
        </a:p>
      </dgm:t>
    </dgm:pt>
    <dgm:pt modelId="{BEC9FEE3-1619-4335-AC59-9FB4057B5A7D}" type="parTrans" cxnId="{EAA7F7DE-2216-4E15-9F7D-3589C4BEE3E9}">
      <dgm:prSet/>
      <dgm:spPr/>
      <dgm:t>
        <a:bodyPr/>
        <a:lstStyle/>
        <a:p>
          <a:endParaRPr lang="en-US"/>
        </a:p>
      </dgm:t>
    </dgm:pt>
    <dgm:pt modelId="{DD39B69D-9270-429F-B58C-221F0D654188}" type="sibTrans" cxnId="{EAA7F7DE-2216-4E15-9F7D-3589C4BEE3E9}">
      <dgm:prSet/>
      <dgm:spPr/>
      <dgm:t>
        <a:bodyPr/>
        <a:lstStyle/>
        <a:p>
          <a:endParaRPr lang="en-US"/>
        </a:p>
      </dgm:t>
    </dgm:pt>
    <dgm:pt modelId="{7447CE78-B2F8-42B0-9FB9-205C4C1C0957}">
      <dgm:prSet/>
      <dgm:spPr/>
      <dgm:t>
        <a:bodyPr/>
        <a:lstStyle/>
        <a:p>
          <a:r>
            <a:rPr lang="en-US"/>
            <a:t>Multiplying signals</a:t>
          </a:r>
        </a:p>
      </dgm:t>
    </dgm:pt>
    <dgm:pt modelId="{83B6F5A7-9C98-4F73-9A68-35915CA0B0DA}" type="parTrans" cxnId="{1DD86D10-AD06-49CB-9F40-15DAA4E85EF0}">
      <dgm:prSet/>
      <dgm:spPr/>
      <dgm:t>
        <a:bodyPr/>
        <a:lstStyle/>
        <a:p>
          <a:endParaRPr lang="en-US"/>
        </a:p>
      </dgm:t>
    </dgm:pt>
    <dgm:pt modelId="{1802A23E-9BD6-4891-9B94-2648C64BD25C}" type="sibTrans" cxnId="{1DD86D10-AD06-49CB-9F40-15DAA4E85EF0}">
      <dgm:prSet/>
      <dgm:spPr/>
      <dgm:t>
        <a:bodyPr/>
        <a:lstStyle/>
        <a:p>
          <a:endParaRPr lang="en-US"/>
        </a:p>
      </dgm:t>
    </dgm:pt>
    <dgm:pt modelId="{6A0AEFC9-B214-4253-9F62-02DF2CB28B5A}">
      <dgm:prSet/>
      <dgm:spPr/>
      <dgm:t>
        <a:bodyPr/>
        <a:lstStyle/>
        <a:p>
          <a:r>
            <a:rPr lang="en-US"/>
            <a:t>Scaling in time or frequency </a:t>
          </a:r>
        </a:p>
      </dgm:t>
    </dgm:pt>
    <dgm:pt modelId="{8F8A39DF-9CA0-4DD4-8D4A-B5F015C4F773}" type="parTrans" cxnId="{FCAAADF5-0DED-4172-B4E9-FDF4BEA6765A}">
      <dgm:prSet/>
      <dgm:spPr/>
      <dgm:t>
        <a:bodyPr/>
        <a:lstStyle/>
        <a:p>
          <a:endParaRPr lang="en-US"/>
        </a:p>
      </dgm:t>
    </dgm:pt>
    <dgm:pt modelId="{314FD616-6CE9-4ADE-A407-EA3429EE24D4}" type="sibTrans" cxnId="{FCAAADF5-0DED-4172-B4E9-FDF4BEA6765A}">
      <dgm:prSet/>
      <dgm:spPr/>
      <dgm:t>
        <a:bodyPr/>
        <a:lstStyle/>
        <a:p>
          <a:endParaRPr lang="en-US"/>
        </a:p>
      </dgm:t>
    </dgm:pt>
    <dgm:pt modelId="{1A0DC72D-E262-4914-A152-4D299B3D4747}">
      <dgm:prSet/>
      <dgm:spPr/>
      <dgm:t>
        <a:bodyPr/>
        <a:lstStyle/>
        <a:p>
          <a:r>
            <a:rPr lang="en-US"/>
            <a:t>Delaying </a:t>
          </a:r>
        </a:p>
      </dgm:t>
    </dgm:pt>
    <dgm:pt modelId="{7377C8AA-6851-41FD-810D-2D7936E3147C}" type="parTrans" cxnId="{8CF285AC-52D5-4D40-9A59-1B76E9041370}">
      <dgm:prSet/>
      <dgm:spPr/>
      <dgm:t>
        <a:bodyPr/>
        <a:lstStyle/>
        <a:p>
          <a:endParaRPr lang="en-US"/>
        </a:p>
      </dgm:t>
    </dgm:pt>
    <dgm:pt modelId="{9E289C33-BEAC-4829-B103-F0E9B37918E7}" type="sibTrans" cxnId="{8CF285AC-52D5-4D40-9A59-1B76E9041370}">
      <dgm:prSet/>
      <dgm:spPr/>
      <dgm:t>
        <a:bodyPr/>
        <a:lstStyle/>
        <a:p>
          <a:endParaRPr lang="en-US"/>
        </a:p>
      </dgm:t>
    </dgm:pt>
    <dgm:pt modelId="{79B013B1-E1C3-40DC-9E73-E24D2A75AC15}">
      <dgm:prSet/>
      <dgm:spPr/>
      <dgm:t>
        <a:bodyPr/>
        <a:lstStyle/>
        <a:p>
          <a:r>
            <a:rPr lang="en-US"/>
            <a:t>Correlating / convolving</a:t>
          </a:r>
        </a:p>
      </dgm:t>
    </dgm:pt>
    <dgm:pt modelId="{01C527F0-A207-4345-BA80-42695925B7B7}" type="parTrans" cxnId="{CAED05FF-05AF-4EE4-9CA8-070C9FB08BC9}">
      <dgm:prSet/>
      <dgm:spPr/>
      <dgm:t>
        <a:bodyPr/>
        <a:lstStyle/>
        <a:p>
          <a:endParaRPr lang="en-US"/>
        </a:p>
      </dgm:t>
    </dgm:pt>
    <dgm:pt modelId="{692D2F16-E759-4A0E-AFD1-4CD659508529}" type="sibTrans" cxnId="{CAED05FF-05AF-4EE4-9CA8-070C9FB08BC9}">
      <dgm:prSet/>
      <dgm:spPr/>
      <dgm:t>
        <a:bodyPr/>
        <a:lstStyle/>
        <a:p>
          <a:endParaRPr lang="en-US"/>
        </a:p>
      </dgm:t>
    </dgm:pt>
    <dgm:pt modelId="{ACE7BC67-C6B4-4F72-B809-59E7F1C01E6E}" type="pres">
      <dgm:prSet presAssocID="{30E666F3-1791-4D28-9C22-C53B678CD2B3}" presName="vert0" presStyleCnt="0">
        <dgm:presLayoutVars>
          <dgm:dir/>
          <dgm:animOne val="branch"/>
          <dgm:animLvl val="lvl"/>
        </dgm:presLayoutVars>
      </dgm:prSet>
      <dgm:spPr/>
    </dgm:pt>
    <dgm:pt modelId="{917CFE76-DF71-43B7-A6FE-1B18A78245F4}" type="pres">
      <dgm:prSet presAssocID="{9931B620-7132-4BA8-8052-6409E22801F8}" presName="thickLine" presStyleLbl="alignNode1" presStyleIdx="0" presStyleCnt="6"/>
      <dgm:spPr/>
    </dgm:pt>
    <dgm:pt modelId="{89C130F1-4100-4F7D-90CC-CF8B2620CBD7}" type="pres">
      <dgm:prSet presAssocID="{9931B620-7132-4BA8-8052-6409E22801F8}" presName="horz1" presStyleCnt="0"/>
      <dgm:spPr/>
    </dgm:pt>
    <dgm:pt modelId="{FFE7C84C-592A-464D-AC5E-59BDC023B33A}" type="pres">
      <dgm:prSet presAssocID="{9931B620-7132-4BA8-8052-6409E22801F8}" presName="tx1" presStyleLbl="revTx" presStyleIdx="0" presStyleCnt="6"/>
      <dgm:spPr/>
    </dgm:pt>
    <dgm:pt modelId="{2D576ABD-E20A-4D43-9ED6-F1BEFCEF3050}" type="pres">
      <dgm:prSet presAssocID="{9931B620-7132-4BA8-8052-6409E22801F8}" presName="vert1" presStyleCnt="0"/>
      <dgm:spPr/>
    </dgm:pt>
    <dgm:pt modelId="{0A72B4E2-2499-4719-A146-97A3F51E744A}" type="pres">
      <dgm:prSet presAssocID="{E7988BE0-4D32-4224-8D3D-CA6E7D8FDF84}" presName="thickLine" presStyleLbl="alignNode1" presStyleIdx="1" presStyleCnt="6"/>
      <dgm:spPr/>
    </dgm:pt>
    <dgm:pt modelId="{EEAF0762-84E9-4AD2-B17E-E6B95AB5A636}" type="pres">
      <dgm:prSet presAssocID="{E7988BE0-4D32-4224-8D3D-CA6E7D8FDF84}" presName="horz1" presStyleCnt="0"/>
      <dgm:spPr/>
    </dgm:pt>
    <dgm:pt modelId="{98B969CB-A9BA-4586-9E37-CE7BCE849881}" type="pres">
      <dgm:prSet presAssocID="{E7988BE0-4D32-4224-8D3D-CA6E7D8FDF84}" presName="tx1" presStyleLbl="revTx" presStyleIdx="1" presStyleCnt="6"/>
      <dgm:spPr/>
    </dgm:pt>
    <dgm:pt modelId="{A30D98A0-6723-47CA-9903-75C757BC2D0C}" type="pres">
      <dgm:prSet presAssocID="{E7988BE0-4D32-4224-8D3D-CA6E7D8FDF84}" presName="vert1" presStyleCnt="0"/>
      <dgm:spPr/>
    </dgm:pt>
    <dgm:pt modelId="{D6F641D9-2535-4320-A7F6-CD0CAC613B4F}" type="pres">
      <dgm:prSet presAssocID="{7447CE78-B2F8-42B0-9FB9-205C4C1C0957}" presName="thickLine" presStyleLbl="alignNode1" presStyleIdx="2" presStyleCnt="6"/>
      <dgm:spPr/>
    </dgm:pt>
    <dgm:pt modelId="{37970E01-7710-47F1-B5CB-9B100013DC42}" type="pres">
      <dgm:prSet presAssocID="{7447CE78-B2F8-42B0-9FB9-205C4C1C0957}" presName="horz1" presStyleCnt="0"/>
      <dgm:spPr/>
    </dgm:pt>
    <dgm:pt modelId="{AF1A3D52-20BF-4051-B7D9-18CE61308330}" type="pres">
      <dgm:prSet presAssocID="{7447CE78-B2F8-42B0-9FB9-205C4C1C0957}" presName="tx1" presStyleLbl="revTx" presStyleIdx="2" presStyleCnt="6"/>
      <dgm:spPr/>
    </dgm:pt>
    <dgm:pt modelId="{8B7C1484-969C-4A4F-A759-ACDE56980E16}" type="pres">
      <dgm:prSet presAssocID="{7447CE78-B2F8-42B0-9FB9-205C4C1C0957}" presName="vert1" presStyleCnt="0"/>
      <dgm:spPr/>
    </dgm:pt>
    <dgm:pt modelId="{52ADA96A-0848-4458-A88E-1CF7C2CD097A}" type="pres">
      <dgm:prSet presAssocID="{6A0AEFC9-B214-4253-9F62-02DF2CB28B5A}" presName="thickLine" presStyleLbl="alignNode1" presStyleIdx="3" presStyleCnt="6"/>
      <dgm:spPr/>
    </dgm:pt>
    <dgm:pt modelId="{01C0E873-578F-4C01-A404-60D69B682075}" type="pres">
      <dgm:prSet presAssocID="{6A0AEFC9-B214-4253-9F62-02DF2CB28B5A}" presName="horz1" presStyleCnt="0"/>
      <dgm:spPr/>
    </dgm:pt>
    <dgm:pt modelId="{5D3245BF-4936-4579-B547-148995BD331B}" type="pres">
      <dgm:prSet presAssocID="{6A0AEFC9-B214-4253-9F62-02DF2CB28B5A}" presName="tx1" presStyleLbl="revTx" presStyleIdx="3" presStyleCnt="6"/>
      <dgm:spPr/>
    </dgm:pt>
    <dgm:pt modelId="{033349E6-57D5-4AD2-A8F3-39CA91B55B81}" type="pres">
      <dgm:prSet presAssocID="{6A0AEFC9-B214-4253-9F62-02DF2CB28B5A}" presName="vert1" presStyleCnt="0"/>
      <dgm:spPr/>
    </dgm:pt>
    <dgm:pt modelId="{289F54FD-D14B-4480-B5AC-4295AA81D797}" type="pres">
      <dgm:prSet presAssocID="{1A0DC72D-E262-4914-A152-4D299B3D4747}" presName="thickLine" presStyleLbl="alignNode1" presStyleIdx="4" presStyleCnt="6"/>
      <dgm:spPr/>
    </dgm:pt>
    <dgm:pt modelId="{CCFFA9BC-2255-44FE-9346-E46DA216958B}" type="pres">
      <dgm:prSet presAssocID="{1A0DC72D-E262-4914-A152-4D299B3D4747}" presName="horz1" presStyleCnt="0"/>
      <dgm:spPr/>
    </dgm:pt>
    <dgm:pt modelId="{E803EF1F-536B-4E5C-A5B9-DD0BDD950A29}" type="pres">
      <dgm:prSet presAssocID="{1A0DC72D-E262-4914-A152-4D299B3D4747}" presName="tx1" presStyleLbl="revTx" presStyleIdx="4" presStyleCnt="6"/>
      <dgm:spPr/>
    </dgm:pt>
    <dgm:pt modelId="{4805ACD4-82B4-484B-BE32-4EE5A1A78F07}" type="pres">
      <dgm:prSet presAssocID="{1A0DC72D-E262-4914-A152-4D299B3D4747}" presName="vert1" presStyleCnt="0"/>
      <dgm:spPr/>
    </dgm:pt>
    <dgm:pt modelId="{8F923608-FF4D-4021-B4A7-7821705EE23E}" type="pres">
      <dgm:prSet presAssocID="{79B013B1-E1C3-40DC-9E73-E24D2A75AC15}" presName="thickLine" presStyleLbl="alignNode1" presStyleIdx="5" presStyleCnt="6"/>
      <dgm:spPr/>
    </dgm:pt>
    <dgm:pt modelId="{F114113C-F808-47D4-9D23-569505C6B575}" type="pres">
      <dgm:prSet presAssocID="{79B013B1-E1C3-40DC-9E73-E24D2A75AC15}" presName="horz1" presStyleCnt="0"/>
      <dgm:spPr/>
    </dgm:pt>
    <dgm:pt modelId="{A4DD967B-56FC-4B0F-83AF-882D99528039}" type="pres">
      <dgm:prSet presAssocID="{79B013B1-E1C3-40DC-9E73-E24D2A75AC15}" presName="tx1" presStyleLbl="revTx" presStyleIdx="5" presStyleCnt="6"/>
      <dgm:spPr/>
    </dgm:pt>
    <dgm:pt modelId="{50E7005C-2586-4C6F-809D-CAE63D44DCCF}" type="pres">
      <dgm:prSet presAssocID="{79B013B1-E1C3-40DC-9E73-E24D2A75AC15}" presName="vert1" presStyleCnt="0"/>
      <dgm:spPr/>
    </dgm:pt>
  </dgm:ptLst>
  <dgm:cxnLst>
    <dgm:cxn modelId="{57898F0F-F7F2-4436-90EB-000280162C6C}" type="presOf" srcId="{E7988BE0-4D32-4224-8D3D-CA6E7D8FDF84}" destId="{98B969CB-A9BA-4586-9E37-CE7BCE849881}" srcOrd="0" destOrd="0" presId="urn:microsoft.com/office/officeart/2008/layout/LinedList"/>
    <dgm:cxn modelId="{1DD86D10-AD06-49CB-9F40-15DAA4E85EF0}" srcId="{30E666F3-1791-4D28-9C22-C53B678CD2B3}" destId="{7447CE78-B2F8-42B0-9FB9-205C4C1C0957}" srcOrd="2" destOrd="0" parTransId="{83B6F5A7-9C98-4F73-9A68-35915CA0B0DA}" sibTransId="{1802A23E-9BD6-4891-9B94-2648C64BD25C}"/>
    <dgm:cxn modelId="{F4DCD631-ECA4-4D38-B471-D9BC3265810D}" type="presOf" srcId="{30E666F3-1791-4D28-9C22-C53B678CD2B3}" destId="{ACE7BC67-C6B4-4F72-B809-59E7F1C01E6E}" srcOrd="0" destOrd="0" presId="urn:microsoft.com/office/officeart/2008/layout/LinedList"/>
    <dgm:cxn modelId="{93436D75-409C-400E-BD08-2B6FDDF2EFD1}" type="presOf" srcId="{1A0DC72D-E262-4914-A152-4D299B3D4747}" destId="{E803EF1F-536B-4E5C-A5B9-DD0BDD950A29}" srcOrd="0" destOrd="0" presId="urn:microsoft.com/office/officeart/2008/layout/LinedList"/>
    <dgm:cxn modelId="{5FDD2294-8EE6-40B5-BA25-1642D13DA036}" type="presOf" srcId="{79B013B1-E1C3-40DC-9E73-E24D2A75AC15}" destId="{A4DD967B-56FC-4B0F-83AF-882D99528039}" srcOrd="0" destOrd="0" presId="urn:microsoft.com/office/officeart/2008/layout/LinedList"/>
    <dgm:cxn modelId="{8CF285AC-52D5-4D40-9A59-1B76E9041370}" srcId="{30E666F3-1791-4D28-9C22-C53B678CD2B3}" destId="{1A0DC72D-E262-4914-A152-4D299B3D4747}" srcOrd="4" destOrd="0" parTransId="{7377C8AA-6851-41FD-810D-2D7936E3147C}" sibTransId="{9E289C33-BEAC-4829-B103-F0E9B37918E7}"/>
    <dgm:cxn modelId="{F8A0FCBB-DE3B-46A2-8E8C-7632CA31DDDF}" type="presOf" srcId="{6A0AEFC9-B214-4253-9F62-02DF2CB28B5A}" destId="{5D3245BF-4936-4579-B547-148995BD331B}" srcOrd="0" destOrd="0" presId="urn:microsoft.com/office/officeart/2008/layout/LinedList"/>
    <dgm:cxn modelId="{8E5AEFBF-8117-4216-B13C-CA4817908972}" type="presOf" srcId="{9931B620-7132-4BA8-8052-6409E22801F8}" destId="{FFE7C84C-592A-464D-AC5E-59BDC023B33A}" srcOrd="0" destOrd="0" presId="urn:microsoft.com/office/officeart/2008/layout/LinedList"/>
    <dgm:cxn modelId="{8DDF94CD-2B7C-4E02-A8C8-EA7E8C297FF1}" type="presOf" srcId="{7447CE78-B2F8-42B0-9FB9-205C4C1C0957}" destId="{AF1A3D52-20BF-4051-B7D9-18CE61308330}" srcOrd="0" destOrd="0" presId="urn:microsoft.com/office/officeart/2008/layout/LinedList"/>
    <dgm:cxn modelId="{EAA7F7DE-2216-4E15-9F7D-3589C4BEE3E9}" srcId="{30E666F3-1791-4D28-9C22-C53B678CD2B3}" destId="{E7988BE0-4D32-4224-8D3D-CA6E7D8FDF84}" srcOrd="1" destOrd="0" parTransId="{BEC9FEE3-1619-4335-AC59-9FB4057B5A7D}" sibTransId="{DD39B69D-9270-429F-B58C-221F0D654188}"/>
    <dgm:cxn modelId="{FCAAADF5-0DED-4172-B4E9-FDF4BEA6765A}" srcId="{30E666F3-1791-4D28-9C22-C53B678CD2B3}" destId="{6A0AEFC9-B214-4253-9F62-02DF2CB28B5A}" srcOrd="3" destOrd="0" parTransId="{8F8A39DF-9CA0-4DD4-8D4A-B5F015C4F773}" sibTransId="{314FD616-6CE9-4ADE-A407-EA3429EE24D4}"/>
    <dgm:cxn modelId="{3147DAFA-1629-4E07-9A2D-382D1E04919D}" srcId="{30E666F3-1791-4D28-9C22-C53B678CD2B3}" destId="{9931B620-7132-4BA8-8052-6409E22801F8}" srcOrd="0" destOrd="0" parTransId="{D7A39E3A-5278-4CA2-9542-19EA5259D79F}" sibTransId="{05F04083-6634-40C1-9A2A-E7B5443E0D9B}"/>
    <dgm:cxn modelId="{CAED05FF-05AF-4EE4-9CA8-070C9FB08BC9}" srcId="{30E666F3-1791-4D28-9C22-C53B678CD2B3}" destId="{79B013B1-E1C3-40DC-9E73-E24D2A75AC15}" srcOrd="5" destOrd="0" parTransId="{01C527F0-A207-4345-BA80-42695925B7B7}" sibTransId="{692D2F16-E759-4A0E-AFD1-4CD659508529}"/>
    <dgm:cxn modelId="{94ED9124-0642-4E9E-A2F5-843A861E9630}" type="presParOf" srcId="{ACE7BC67-C6B4-4F72-B809-59E7F1C01E6E}" destId="{917CFE76-DF71-43B7-A6FE-1B18A78245F4}" srcOrd="0" destOrd="0" presId="urn:microsoft.com/office/officeart/2008/layout/LinedList"/>
    <dgm:cxn modelId="{99B84A0D-42DC-403A-8216-D2B6C113596C}" type="presParOf" srcId="{ACE7BC67-C6B4-4F72-B809-59E7F1C01E6E}" destId="{89C130F1-4100-4F7D-90CC-CF8B2620CBD7}" srcOrd="1" destOrd="0" presId="urn:microsoft.com/office/officeart/2008/layout/LinedList"/>
    <dgm:cxn modelId="{DB447539-69EE-454D-BA03-D0D63281D0B5}" type="presParOf" srcId="{89C130F1-4100-4F7D-90CC-CF8B2620CBD7}" destId="{FFE7C84C-592A-464D-AC5E-59BDC023B33A}" srcOrd="0" destOrd="0" presId="urn:microsoft.com/office/officeart/2008/layout/LinedList"/>
    <dgm:cxn modelId="{68CADAC0-A4C5-49E3-B2C2-86620D45777A}" type="presParOf" srcId="{89C130F1-4100-4F7D-90CC-CF8B2620CBD7}" destId="{2D576ABD-E20A-4D43-9ED6-F1BEFCEF3050}" srcOrd="1" destOrd="0" presId="urn:microsoft.com/office/officeart/2008/layout/LinedList"/>
    <dgm:cxn modelId="{2A1467F1-8D58-40AE-8BC0-9B1D0993E297}" type="presParOf" srcId="{ACE7BC67-C6B4-4F72-B809-59E7F1C01E6E}" destId="{0A72B4E2-2499-4719-A146-97A3F51E744A}" srcOrd="2" destOrd="0" presId="urn:microsoft.com/office/officeart/2008/layout/LinedList"/>
    <dgm:cxn modelId="{D4102367-8580-4245-8379-81345929B2E1}" type="presParOf" srcId="{ACE7BC67-C6B4-4F72-B809-59E7F1C01E6E}" destId="{EEAF0762-84E9-4AD2-B17E-E6B95AB5A636}" srcOrd="3" destOrd="0" presId="urn:microsoft.com/office/officeart/2008/layout/LinedList"/>
    <dgm:cxn modelId="{C1E6F02F-EFE8-44BB-AC39-5099AD1CAADB}" type="presParOf" srcId="{EEAF0762-84E9-4AD2-B17E-E6B95AB5A636}" destId="{98B969CB-A9BA-4586-9E37-CE7BCE849881}" srcOrd="0" destOrd="0" presId="urn:microsoft.com/office/officeart/2008/layout/LinedList"/>
    <dgm:cxn modelId="{D584A8EF-2459-4395-972E-FF2B437514C5}" type="presParOf" srcId="{EEAF0762-84E9-4AD2-B17E-E6B95AB5A636}" destId="{A30D98A0-6723-47CA-9903-75C757BC2D0C}" srcOrd="1" destOrd="0" presId="urn:microsoft.com/office/officeart/2008/layout/LinedList"/>
    <dgm:cxn modelId="{0B364327-F245-4122-BFC1-521DB381C8CC}" type="presParOf" srcId="{ACE7BC67-C6B4-4F72-B809-59E7F1C01E6E}" destId="{D6F641D9-2535-4320-A7F6-CD0CAC613B4F}" srcOrd="4" destOrd="0" presId="urn:microsoft.com/office/officeart/2008/layout/LinedList"/>
    <dgm:cxn modelId="{9AAD3D25-DD7D-4050-BF75-F784EF0690C9}" type="presParOf" srcId="{ACE7BC67-C6B4-4F72-B809-59E7F1C01E6E}" destId="{37970E01-7710-47F1-B5CB-9B100013DC42}" srcOrd="5" destOrd="0" presId="urn:microsoft.com/office/officeart/2008/layout/LinedList"/>
    <dgm:cxn modelId="{6CACB1F1-25A6-4E73-88D1-19F158FCE944}" type="presParOf" srcId="{37970E01-7710-47F1-B5CB-9B100013DC42}" destId="{AF1A3D52-20BF-4051-B7D9-18CE61308330}" srcOrd="0" destOrd="0" presId="urn:microsoft.com/office/officeart/2008/layout/LinedList"/>
    <dgm:cxn modelId="{1228735C-3D18-4D2A-BB59-2DC5D210C935}" type="presParOf" srcId="{37970E01-7710-47F1-B5CB-9B100013DC42}" destId="{8B7C1484-969C-4A4F-A759-ACDE56980E16}" srcOrd="1" destOrd="0" presId="urn:microsoft.com/office/officeart/2008/layout/LinedList"/>
    <dgm:cxn modelId="{7E3A15C6-9B63-40C7-9C89-B28446C94CBE}" type="presParOf" srcId="{ACE7BC67-C6B4-4F72-B809-59E7F1C01E6E}" destId="{52ADA96A-0848-4458-A88E-1CF7C2CD097A}" srcOrd="6" destOrd="0" presId="urn:microsoft.com/office/officeart/2008/layout/LinedList"/>
    <dgm:cxn modelId="{0A079C7C-1FC1-4D7E-BD60-10E6A6994854}" type="presParOf" srcId="{ACE7BC67-C6B4-4F72-B809-59E7F1C01E6E}" destId="{01C0E873-578F-4C01-A404-60D69B682075}" srcOrd="7" destOrd="0" presId="urn:microsoft.com/office/officeart/2008/layout/LinedList"/>
    <dgm:cxn modelId="{C2B1B615-CC9D-49B5-BA22-F347FE4E7492}" type="presParOf" srcId="{01C0E873-578F-4C01-A404-60D69B682075}" destId="{5D3245BF-4936-4579-B547-148995BD331B}" srcOrd="0" destOrd="0" presId="urn:microsoft.com/office/officeart/2008/layout/LinedList"/>
    <dgm:cxn modelId="{202471A3-6F7B-411C-B97E-18F4852F0F76}" type="presParOf" srcId="{01C0E873-578F-4C01-A404-60D69B682075}" destId="{033349E6-57D5-4AD2-A8F3-39CA91B55B81}" srcOrd="1" destOrd="0" presId="urn:microsoft.com/office/officeart/2008/layout/LinedList"/>
    <dgm:cxn modelId="{4AF31F37-7BA1-4230-85C6-9C41CDD3CF08}" type="presParOf" srcId="{ACE7BC67-C6B4-4F72-B809-59E7F1C01E6E}" destId="{289F54FD-D14B-4480-B5AC-4295AA81D797}" srcOrd="8" destOrd="0" presId="urn:microsoft.com/office/officeart/2008/layout/LinedList"/>
    <dgm:cxn modelId="{10369975-F66D-496C-A56D-EC04259F7FB1}" type="presParOf" srcId="{ACE7BC67-C6B4-4F72-B809-59E7F1C01E6E}" destId="{CCFFA9BC-2255-44FE-9346-E46DA216958B}" srcOrd="9" destOrd="0" presId="urn:microsoft.com/office/officeart/2008/layout/LinedList"/>
    <dgm:cxn modelId="{870B5FF0-B5B8-4DDE-81CC-EF801F08DFEA}" type="presParOf" srcId="{CCFFA9BC-2255-44FE-9346-E46DA216958B}" destId="{E803EF1F-536B-4E5C-A5B9-DD0BDD950A29}" srcOrd="0" destOrd="0" presId="urn:microsoft.com/office/officeart/2008/layout/LinedList"/>
    <dgm:cxn modelId="{A6C26B21-A021-48CA-8403-88361F9DBA81}" type="presParOf" srcId="{CCFFA9BC-2255-44FE-9346-E46DA216958B}" destId="{4805ACD4-82B4-484B-BE32-4EE5A1A78F07}" srcOrd="1" destOrd="0" presId="urn:microsoft.com/office/officeart/2008/layout/LinedList"/>
    <dgm:cxn modelId="{35F55FC0-6C51-488D-9901-468FCAF7B953}" type="presParOf" srcId="{ACE7BC67-C6B4-4F72-B809-59E7F1C01E6E}" destId="{8F923608-FF4D-4021-B4A7-7821705EE23E}" srcOrd="10" destOrd="0" presId="urn:microsoft.com/office/officeart/2008/layout/LinedList"/>
    <dgm:cxn modelId="{6DEDC528-58CA-4CE7-80F2-6BBBA868745B}" type="presParOf" srcId="{ACE7BC67-C6B4-4F72-B809-59E7F1C01E6E}" destId="{F114113C-F808-47D4-9D23-569505C6B575}" srcOrd="11" destOrd="0" presId="urn:microsoft.com/office/officeart/2008/layout/LinedList"/>
    <dgm:cxn modelId="{929797AC-F10D-44B3-941B-35DB74325F3C}" type="presParOf" srcId="{F114113C-F808-47D4-9D23-569505C6B575}" destId="{A4DD967B-56FC-4B0F-83AF-882D99528039}" srcOrd="0" destOrd="0" presId="urn:microsoft.com/office/officeart/2008/layout/LinedList"/>
    <dgm:cxn modelId="{93B1EC41-99DF-4F8B-A6AD-B74643EA92AD}" type="presParOf" srcId="{F114113C-F808-47D4-9D23-569505C6B575}" destId="{50E7005C-2586-4C6F-809D-CAE63D44DCCF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17CFE76-DF71-43B7-A6FE-1B18A78245F4}">
      <dsp:nvSpPr>
        <dsp:cNvPr id="0" name=""/>
        <dsp:cNvSpPr/>
      </dsp:nvSpPr>
      <dsp:spPr>
        <a:xfrm>
          <a:off x="0" y="2720"/>
          <a:ext cx="6269038" cy="0"/>
        </a:xfrm>
        <a:prstGeom prst="lin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FFE7C84C-592A-464D-AC5E-59BDC023B33A}">
      <dsp:nvSpPr>
        <dsp:cNvPr id="0" name=""/>
        <dsp:cNvSpPr/>
      </dsp:nvSpPr>
      <dsp:spPr>
        <a:xfrm>
          <a:off x="0" y="2720"/>
          <a:ext cx="6269038" cy="92778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060" tIns="99060" rIns="99060" bIns="99060" numCol="1" spcCol="1270" anchor="t" anchorCtr="0">
          <a:noAutofit/>
        </a:bodyPr>
        <a:lstStyle/>
        <a:p>
          <a:pPr marL="0" lvl="0" indent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kern="1200"/>
            <a:t>As with any mathematical functions, signals can be manipulated: </a:t>
          </a:r>
        </a:p>
      </dsp:txBody>
      <dsp:txXfrm>
        <a:off x="0" y="2720"/>
        <a:ext cx="6269038" cy="927780"/>
      </dsp:txXfrm>
    </dsp:sp>
    <dsp:sp modelId="{0A72B4E2-2499-4719-A146-97A3F51E744A}">
      <dsp:nvSpPr>
        <dsp:cNvPr id="0" name=""/>
        <dsp:cNvSpPr/>
      </dsp:nvSpPr>
      <dsp:spPr>
        <a:xfrm>
          <a:off x="0" y="930501"/>
          <a:ext cx="6269038" cy="0"/>
        </a:xfrm>
        <a:prstGeom prst="lin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98B969CB-A9BA-4586-9E37-CE7BCE849881}">
      <dsp:nvSpPr>
        <dsp:cNvPr id="0" name=""/>
        <dsp:cNvSpPr/>
      </dsp:nvSpPr>
      <dsp:spPr>
        <a:xfrm>
          <a:off x="0" y="930501"/>
          <a:ext cx="6269038" cy="92778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060" tIns="99060" rIns="99060" bIns="99060" numCol="1" spcCol="1270" anchor="t" anchorCtr="0">
          <a:noAutofit/>
        </a:bodyPr>
        <a:lstStyle/>
        <a:p>
          <a:pPr marL="0" lvl="0" indent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kern="1200"/>
            <a:t>Adding and subtracting signals</a:t>
          </a:r>
        </a:p>
      </dsp:txBody>
      <dsp:txXfrm>
        <a:off x="0" y="930501"/>
        <a:ext cx="6269038" cy="927780"/>
      </dsp:txXfrm>
    </dsp:sp>
    <dsp:sp modelId="{D6F641D9-2535-4320-A7F6-CD0CAC613B4F}">
      <dsp:nvSpPr>
        <dsp:cNvPr id="0" name=""/>
        <dsp:cNvSpPr/>
      </dsp:nvSpPr>
      <dsp:spPr>
        <a:xfrm>
          <a:off x="0" y="1858281"/>
          <a:ext cx="6269038" cy="0"/>
        </a:xfrm>
        <a:prstGeom prst="lin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AF1A3D52-20BF-4051-B7D9-18CE61308330}">
      <dsp:nvSpPr>
        <dsp:cNvPr id="0" name=""/>
        <dsp:cNvSpPr/>
      </dsp:nvSpPr>
      <dsp:spPr>
        <a:xfrm>
          <a:off x="0" y="1858281"/>
          <a:ext cx="6269038" cy="92778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060" tIns="99060" rIns="99060" bIns="99060" numCol="1" spcCol="1270" anchor="t" anchorCtr="0">
          <a:noAutofit/>
        </a:bodyPr>
        <a:lstStyle/>
        <a:p>
          <a:pPr marL="0" lvl="0" indent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kern="1200"/>
            <a:t>Multiplying signals</a:t>
          </a:r>
        </a:p>
      </dsp:txBody>
      <dsp:txXfrm>
        <a:off x="0" y="1858281"/>
        <a:ext cx="6269038" cy="927780"/>
      </dsp:txXfrm>
    </dsp:sp>
    <dsp:sp modelId="{52ADA96A-0848-4458-A88E-1CF7C2CD097A}">
      <dsp:nvSpPr>
        <dsp:cNvPr id="0" name=""/>
        <dsp:cNvSpPr/>
      </dsp:nvSpPr>
      <dsp:spPr>
        <a:xfrm>
          <a:off x="0" y="2786062"/>
          <a:ext cx="6269038" cy="0"/>
        </a:xfrm>
        <a:prstGeom prst="lin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5D3245BF-4936-4579-B547-148995BD331B}">
      <dsp:nvSpPr>
        <dsp:cNvPr id="0" name=""/>
        <dsp:cNvSpPr/>
      </dsp:nvSpPr>
      <dsp:spPr>
        <a:xfrm>
          <a:off x="0" y="2786062"/>
          <a:ext cx="6269038" cy="92778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060" tIns="99060" rIns="99060" bIns="99060" numCol="1" spcCol="1270" anchor="t" anchorCtr="0">
          <a:noAutofit/>
        </a:bodyPr>
        <a:lstStyle/>
        <a:p>
          <a:pPr marL="0" lvl="0" indent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kern="1200"/>
            <a:t>Scaling in time or frequency </a:t>
          </a:r>
        </a:p>
      </dsp:txBody>
      <dsp:txXfrm>
        <a:off x="0" y="2786062"/>
        <a:ext cx="6269038" cy="927780"/>
      </dsp:txXfrm>
    </dsp:sp>
    <dsp:sp modelId="{289F54FD-D14B-4480-B5AC-4295AA81D797}">
      <dsp:nvSpPr>
        <dsp:cNvPr id="0" name=""/>
        <dsp:cNvSpPr/>
      </dsp:nvSpPr>
      <dsp:spPr>
        <a:xfrm>
          <a:off x="0" y="3713843"/>
          <a:ext cx="6269038" cy="0"/>
        </a:xfrm>
        <a:prstGeom prst="lin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E803EF1F-536B-4E5C-A5B9-DD0BDD950A29}">
      <dsp:nvSpPr>
        <dsp:cNvPr id="0" name=""/>
        <dsp:cNvSpPr/>
      </dsp:nvSpPr>
      <dsp:spPr>
        <a:xfrm>
          <a:off x="0" y="3713843"/>
          <a:ext cx="6269038" cy="92778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060" tIns="99060" rIns="99060" bIns="99060" numCol="1" spcCol="1270" anchor="t" anchorCtr="0">
          <a:noAutofit/>
        </a:bodyPr>
        <a:lstStyle/>
        <a:p>
          <a:pPr marL="0" lvl="0" indent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kern="1200"/>
            <a:t>Delaying </a:t>
          </a:r>
        </a:p>
      </dsp:txBody>
      <dsp:txXfrm>
        <a:off x="0" y="3713843"/>
        <a:ext cx="6269038" cy="927780"/>
      </dsp:txXfrm>
    </dsp:sp>
    <dsp:sp modelId="{8F923608-FF4D-4021-B4A7-7821705EE23E}">
      <dsp:nvSpPr>
        <dsp:cNvPr id="0" name=""/>
        <dsp:cNvSpPr/>
      </dsp:nvSpPr>
      <dsp:spPr>
        <a:xfrm>
          <a:off x="0" y="4641623"/>
          <a:ext cx="6269038" cy="0"/>
        </a:xfrm>
        <a:prstGeom prst="lin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A4DD967B-56FC-4B0F-83AF-882D99528039}">
      <dsp:nvSpPr>
        <dsp:cNvPr id="0" name=""/>
        <dsp:cNvSpPr/>
      </dsp:nvSpPr>
      <dsp:spPr>
        <a:xfrm>
          <a:off x="0" y="4641623"/>
          <a:ext cx="6269038" cy="92778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060" tIns="99060" rIns="99060" bIns="99060" numCol="1" spcCol="1270" anchor="t" anchorCtr="0">
          <a:noAutofit/>
        </a:bodyPr>
        <a:lstStyle/>
        <a:p>
          <a:pPr marL="0" lvl="0" indent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kern="1200"/>
            <a:t>Correlating / convolving</a:t>
          </a:r>
        </a:p>
      </dsp:txBody>
      <dsp:txXfrm>
        <a:off x="0" y="4641623"/>
        <a:ext cx="6269038" cy="92778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AB5B76C-82DD-4008-9523-B591152203A1}" type="datetimeFigureOut">
              <a:rPr lang="en-US" smtClean="0"/>
              <a:t>6/26/2018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36C15A3-9E3A-4783-9C9B-4AD0B5C338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9051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AB949D-DC13-4E97-9081-F0F0638B61D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22DE7E3-937F-4269-B881-8D8DD5795F1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68FBDB9-AE16-4CCC-89F0-E07A3B01B3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D848FD-5C74-4ED0-836F-9ECD02E13D18}" type="datetime1">
              <a:rPr lang="en-US" smtClean="0"/>
              <a:t>6/26/2018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1A0C513-E6A2-4CF6-90F6-76E2CA0CFA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70D0B99-A58C-4A02-ADDA-63BE3C2525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2A7450-C9B7-48AD-BEA2-175AC75E73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66064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AD3F65-F115-4564-9949-FCA5971A5F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6A9767C-4BBF-4D35-B1DA-3A4DEAFC718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1E4688-EDE0-4E42-ABD8-4DAFB7DC6F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E34475-F084-4E9E-B90A-98DBD9E517B4}" type="datetime1">
              <a:rPr lang="en-US" smtClean="0"/>
              <a:t>6/26/2018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27D6156-5650-4A37-B039-C7643FE2E2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FCB4CF-23FB-473D-B3B0-8C846C65DE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2A7450-C9B7-48AD-BEA2-175AC75E73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28381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6E00CAB-04F5-49B7-8DB2-949EE98F26B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943ADDB-2A17-4247-820C-E2E01CCF10F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59908B4-BF52-4B4E-B3F6-160CBE9404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54D7F2-1265-43F5-AADE-8DE16A2727F8}" type="datetime1">
              <a:rPr lang="en-US" smtClean="0"/>
              <a:t>6/26/2018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8E9121F-24D3-4AEC-98F3-6FA4ECF622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F933CF5-9F5F-47D8-8888-FEF98325ED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2A7450-C9B7-48AD-BEA2-175AC75E73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08527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96AB6F-66D3-4CC7-B936-DA0A84EED8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3B8A151-4DFF-4775-9E1F-AA5DB9DAEB1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53DD385-1C69-4E97-8CF7-0A94D45F99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8D197-E7F9-4194-BC4D-64A42F62AABF}" type="datetime1">
              <a:rPr lang="en-US" smtClean="0"/>
              <a:t>6/26/2018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8C4F7B-B145-41BB-9496-A29F12F85D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8C406AE-A605-4817-94E1-31E3963100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2A7450-C9B7-48AD-BEA2-175AC75E73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64377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C44AA6-98D0-4D70-ADA5-695D615F21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C879C48-A847-4354-8912-074BF60D9B0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5D7DDF-A6AD-449A-B74C-519AC2AD46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3FCF44-7516-4BD0-9E57-3D03301830CD}" type="datetime1">
              <a:rPr lang="en-US" smtClean="0"/>
              <a:t>6/26/2018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CB23DD9-E9ED-49BB-99B7-1537692F72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0E0AD8-7D14-4C22-908C-C03A9AF3C8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2A7450-C9B7-48AD-BEA2-175AC75E73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93681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712965-17D4-4938-8F12-2F9CD156B1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8726424-21D2-416B-A8CD-DE8FE11FD81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3EF28BF-D376-450D-866D-234D89F87E6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3A77F77-B550-4F4A-BFE7-8D7AA13960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EB8C7-28E3-4007-B93B-4D8679C61E1D}" type="datetime1">
              <a:rPr lang="en-US" smtClean="0"/>
              <a:t>6/26/2018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60DD5BD-0B96-4CE9-BDF8-6BD4343A23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92A7113-D789-45A4-B8D5-92877644F0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2A7450-C9B7-48AD-BEA2-175AC75E73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57935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0AE36D-9A74-4A48-BC20-603DC1C8B3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C6BC6EF-ADAB-4C5B-9C98-311CA9B8565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4BA4F76-E725-47F0-9262-2366C7F336C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D248AD8-923E-4FA1-B0BD-63099A8D65D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CDF8716-CEFB-4184-9162-AE74F2BF7B7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6FCD516-E03E-4D67-A5D0-143AC8268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55B23B-D06F-4671-B094-823E051ED27A}" type="datetime1">
              <a:rPr lang="en-US" smtClean="0"/>
              <a:t>6/26/2018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D87E13F-1A31-4C57-A1F5-D9E66F6166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05CB092-0039-4B18-8D51-DA50C46C87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2A7450-C9B7-48AD-BEA2-175AC75E73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54484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F4BCF9-2F76-46E1-866C-297E44EC67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4C02668-444A-473A-897E-234A9A5497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19D26A-C351-4EB2-B491-709D687483DC}" type="datetime1">
              <a:rPr lang="en-US" smtClean="0"/>
              <a:t>6/26/2018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F38D5B8-4714-4FB7-9402-8A517A3349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7EC4E1A-57D1-4168-AA42-79FDF64339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2A7450-C9B7-48AD-BEA2-175AC75E73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6422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0968E84-470D-4BDE-B9B5-4CFF02F0E7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21166D-8838-4B55-B726-A0C216F4EB5A}" type="datetime1">
              <a:rPr lang="en-US" smtClean="0"/>
              <a:t>6/26/2018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63A6700-F6C4-4DBE-B0BE-05CECF558C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5F4B204-A1EE-442D-8B56-60BF9D89B5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2A7450-C9B7-48AD-BEA2-175AC75E73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85215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D1A4E4-37A0-4E20-B17D-CAC4C2E65E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A81A349-04C1-44ED-8FDC-F051CA1CEB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70F3A-E4F1-4EE0-8219-A532CDCA6CC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A7AE9F4-2BAF-4AAC-8E84-57C088CBF0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E3DE67-D16B-494C-8882-9A411A71FE69}" type="datetime1">
              <a:rPr lang="en-US" smtClean="0"/>
              <a:t>6/26/2018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BBFC79D-CCEC-4DFE-8EAC-B94A393BD3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0B06748-EB27-41F7-9EFF-59DED548F7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2A7450-C9B7-48AD-BEA2-175AC75E73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87084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534FCA-EA36-44B3-80F6-907C144F64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08D8312-96A3-4A09-8ECA-79E6519B0C1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D76DC0E-EA47-4748-8203-05F69A566B7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E45111B-3CFD-485C-AFC8-3B642F9871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4C6F0F-E147-469D-90FE-39716CDF0BDA}" type="datetime1">
              <a:rPr lang="en-US" smtClean="0"/>
              <a:t>6/26/2018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DE3445E-6DD2-43FD-9FB2-8E2662CDC4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0E61E62-9434-48DA-B7C5-CA84037605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2A7450-C9B7-48AD-BEA2-175AC75E73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22224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87182BC-CA2A-4B1E-9C4E-3EB78B4BE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9DA83AC-F827-47B4-AEC4-FCD21BA5DBC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E0C3E04-2CD4-4C38-A022-54084972F38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D0F1BD-D5F8-4DEF-B99F-FE1DBC6EF4FE}" type="datetime1">
              <a:rPr lang="en-US" smtClean="0"/>
              <a:t>6/26/2018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BCBB06E-C2CD-4212-84D7-9D8E66070DB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389E197-9310-4CAA-81A7-C8534A51720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2A7450-C9B7-48AD-BEA2-175AC75E73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5073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1.emf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phic 5">
            <a:extLst>
              <a:ext uri="{FF2B5EF4-FFF2-40B4-BE49-F238E27FC236}">
                <a16:creationId xmlns:a16="http://schemas.microsoft.com/office/drawing/2014/main" id="{5ADB0677-0A99-4F7E-AA1B-D4179B34976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38201" y="2743201"/>
            <a:ext cx="1371600" cy="1371600"/>
          </a:xfrm>
          <a:prstGeom prst="rect">
            <a:avLst/>
          </a:prstGeom>
        </p:spPr>
      </p:pic>
      <p:pic>
        <p:nvPicPr>
          <p:cNvPr id="8" name="Graphic 7">
            <a:extLst>
              <a:ext uri="{FF2B5EF4-FFF2-40B4-BE49-F238E27FC236}">
                <a16:creationId xmlns:a16="http://schemas.microsoft.com/office/drawing/2014/main" id="{3ADA0567-4EEB-4951-93DE-1643D2D32E2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alphaModFix amt="15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641431" y="816337"/>
            <a:ext cx="5225327" cy="522532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A5FB7E8-80A7-41C4-A065-BDA5EA9DBAE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370667" y="2187743"/>
            <a:ext cx="5293449" cy="2482515"/>
          </a:xfrm>
        </p:spPr>
        <p:txBody>
          <a:bodyPr anchor="ctr">
            <a:normAutofit/>
          </a:bodyPr>
          <a:lstStyle/>
          <a:p>
            <a:pPr algn="l"/>
            <a:r>
              <a:rPr lang="en-US" sz="4700"/>
              <a:t>Signal Processing for Radio Astronomy Applications 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C3CC838-DFBA-4DB6-8E71-E5BEF83CAF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2A7450-C9B7-48AD-BEA2-175AC75E73D8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569547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close up of a mans face&#10;&#10;Description generated with very high confidence">
            <a:extLst>
              <a:ext uri="{FF2B5EF4-FFF2-40B4-BE49-F238E27FC236}">
                <a16:creationId xmlns:a16="http://schemas.microsoft.com/office/drawing/2014/main" id="{42671F0A-2186-4912-A647-EB096D815D0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3466" y="700985"/>
            <a:ext cx="6569451" cy="5452643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02D44074-0B69-4F0C-A7B3-5645CE40D8E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534656" y="0"/>
            <a:ext cx="4657344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5E7AB68-71F3-485A-8229-101E0F6DC3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53399" y="640081"/>
            <a:ext cx="3395133" cy="5574452"/>
          </a:xfrm>
        </p:spPr>
        <p:txBody>
          <a:bodyPr>
            <a:normAutofit/>
          </a:bodyPr>
          <a:lstStyle/>
          <a:p>
            <a:r>
              <a:rPr lang="en-US">
                <a:solidFill>
                  <a:srgbClr val="FFFFFF"/>
                </a:solidFill>
              </a:rPr>
              <a:t>Illustration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00237B0-76D5-4C7E-AC1B-6641D3386C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680970" y="6356350"/>
            <a:ext cx="672830" cy="365125"/>
          </a:xfrm>
          <a:noFill/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982A7450-C9B7-48AD-BEA2-175AC75E73D8}" type="slidenum">
              <a:rPr lang="en-US">
                <a:solidFill>
                  <a:srgbClr val="FFFFFF">
                    <a:alpha val="70000"/>
                  </a:srgbClr>
                </a:solidFill>
              </a:rPr>
              <a:pPr>
                <a:spcAft>
                  <a:spcPts val="600"/>
                </a:spcAft>
              </a:pPr>
              <a:t>10</a:t>
            </a:fld>
            <a:endParaRPr lang="en-US">
              <a:solidFill>
                <a:srgbClr val="FFFFFF">
                  <a:alpha val="7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956792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screenshot of a cell phone&#10;&#10;Description generated with high confidence">
            <a:extLst>
              <a:ext uri="{FF2B5EF4-FFF2-40B4-BE49-F238E27FC236}">
                <a16:creationId xmlns:a16="http://schemas.microsoft.com/office/drawing/2014/main" id="{4024D8F5-654C-4391-8A13-D3DC52842B9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3466" y="700985"/>
            <a:ext cx="6569451" cy="5452643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02D44074-0B69-4F0C-A7B3-5645CE40D8E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534656" y="0"/>
            <a:ext cx="4657344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F4547D5-5F28-476B-AADE-F2BF709BD9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53399" y="640081"/>
            <a:ext cx="3395133" cy="5574452"/>
          </a:xfrm>
        </p:spPr>
        <p:txBody>
          <a:bodyPr>
            <a:normAutofit/>
          </a:bodyPr>
          <a:lstStyle/>
          <a:p>
            <a:r>
              <a:rPr lang="en-US">
                <a:solidFill>
                  <a:srgbClr val="FFFFFF"/>
                </a:solidFill>
              </a:rPr>
              <a:t>Noisy signal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4D489AF-E5FE-4385-8F77-2EBBBBDEAD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680970" y="6356350"/>
            <a:ext cx="672830" cy="365125"/>
          </a:xfrm>
          <a:noFill/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982A7450-C9B7-48AD-BEA2-175AC75E73D8}" type="slidenum">
              <a:rPr lang="en-US">
                <a:solidFill>
                  <a:srgbClr val="FFFFFF">
                    <a:alpha val="70000"/>
                  </a:srgbClr>
                </a:solidFill>
              </a:rPr>
              <a:pPr>
                <a:spcAft>
                  <a:spcPts val="600"/>
                </a:spcAft>
              </a:pPr>
              <a:t>11</a:t>
            </a:fld>
            <a:endParaRPr lang="en-US">
              <a:solidFill>
                <a:srgbClr val="FFFFFF">
                  <a:alpha val="7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805354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C5FC77-79D7-4768-9BB8-DB4A6D4996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Matching signals in 2D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043463F-FC42-4DC1-A892-16263F86D4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2A7450-C9B7-48AD-BEA2-175AC75E73D8}" type="slidenum">
              <a:rPr lang="en-US" smtClean="0"/>
              <a:t>12</a:t>
            </a:fld>
            <a:endParaRPr lang="en-US"/>
          </a:p>
        </p:txBody>
      </p:sp>
      <p:pic>
        <p:nvPicPr>
          <p:cNvPr id="14" name="Picture 13" descr="A picture containing screenshot&#10;&#10;Description generated with very high confidence">
            <a:extLst>
              <a:ext uri="{FF2B5EF4-FFF2-40B4-BE49-F238E27FC236}">
                <a16:creationId xmlns:a16="http://schemas.microsoft.com/office/drawing/2014/main" id="{A9476569-D651-4135-B54C-F38B28C488A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8445" y="1173752"/>
            <a:ext cx="5574835" cy="4953574"/>
          </a:xfrm>
          <a:prstGeom prst="rect">
            <a:avLst/>
          </a:prstGeom>
        </p:spPr>
      </p:pic>
      <p:pic>
        <p:nvPicPr>
          <p:cNvPr id="16" name="Picture 15" descr="A screenshot of a cell phone&#10;&#10;Description generated with very high confidence">
            <a:extLst>
              <a:ext uri="{FF2B5EF4-FFF2-40B4-BE49-F238E27FC236}">
                <a16:creationId xmlns:a16="http://schemas.microsoft.com/office/drawing/2014/main" id="{E3FCC31A-B0AB-4A2A-B949-3B85DE8DFAA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0046" y="1289910"/>
            <a:ext cx="5547878" cy="4604206"/>
          </a:xfrm>
          <a:prstGeom prst="rect">
            <a:avLst/>
          </a:prstGeom>
        </p:spPr>
      </p:pic>
      <p:graphicFrame>
        <p:nvGraphicFramePr>
          <p:cNvPr id="17" name="Table 16">
            <a:extLst>
              <a:ext uri="{FF2B5EF4-FFF2-40B4-BE49-F238E27FC236}">
                <a16:creationId xmlns:a16="http://schemas.microsoft.com/office/drawing/2014/main" id="{24D18929-AE4E-4CB3-AAFA-2F1DE9F69D9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55944884"/>
              </p:ext>
            </p:extLst>
          </p:nvPr>
        </p:nvGraphicFramePr>
        <p:xfrm>
          <a:off x="1990725" y="4643966"/>
          <a:ext cx="2952750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60922">
                  <a:extLst>
                    <a:ext uri="{9D8B030D-6E8A-4147-A177-3AD203B41FA5}">
                      <a16:colId xmlns:a16="http://schemas.microsoft.com/office/drawing/2014/main" val="62410236"/>
                    </a:ext>
                  </a:extLst>
                </a:gridCol>
                <a:gridCol w="1291828">
                  <a:extLst>
                    <a:ext uri="{9D8B030D-6E8A-4147-A177-3AD203B41FA5}">
                      <a16:colId xmlns:a16="http://schemas.microsoft.com/office/drawing/2014/main" val="150225416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Signal + Noise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Noise only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725756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1984.6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726.8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1394945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1013.0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740.3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47928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896.8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755.8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9600815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397276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Rectangle 33">
            <a:extLst>
              <a:ext uri="{FF2B5EF4-FFF2-40B4-BE49-F238E27FC236}">
                <a16:creationId xmlns:a16="http://schemas.microsoft.com/office/drawing/2014/main" id="{F64F6814-96D5-4463-898E-405CC0C4014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336883" y="321176"/>
            <a:ext cx="7174247" cy="5896743"/>
          </a:xfrm>
          <a:prstGeom prst="rect">
            <a:avLst/>
          </a:prstGeom>
          <a:solidFill>
            <a:schemeClr val="tx1">
              <a:alpha val="15000"/>
            </a:schemeClr>
          </a:solidFill>
          <a:ln w="127000" cap="sq" cmpd="thinThick">
            <a:solidFill>
              <a:schemeClr val="tx1">
                <a:alpha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1F25109-873C-436E-92A7-F2BEE4E0097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709" b="11823"/>
          <a:stretch/>
        </p:blipFill>
        <p:spPr>
          <a:xfrm>
            <a:off x="7829551" y="306909"/>
            <a:ext cx="4042409" cy="2286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1494F55-FCB6-47E9-B1C5-FD9BE00C80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1516" y="640263"/>
            <a:ext cx="6204984" cy="1344975"/>
          </a:xfrm>
        </p:spPr>
        <p:txBody>
          <a:bodyPr>
            <a:normAutofit/>
          </a:bodyPr>
          <a:lstStyle/>
          <a:p>
            <a:r>
              <a:rPr lang="en-US" sz="4000"/>
              <a:t>Signals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BD97B3F-76DA-493D-BA31-38F26B00FDE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21515" y="2121762"/>
            <a:ext cx="6204984" cy="3626917"/>
          </a:xfrm>
        </p:spPr>
        <p:txBody>
          <a:bodyPr>
            <a:normAutofit/>
          </a:bodyPr>
          <a:lstStyle/>
          <a:p>
            <a:r>
              <a:rPr lang="en-US" sz="2400" dirty="0"/>
              <a:t>Signals = functions in 1D, 2D, 3D, etc. </a:t>
            </a:r>
          </a:p>
          <a:p>
            <a:r>
              <a:rPr lang="en-US" sz="2400" dirty="0"/>
              <a:t>Examples: audio signal, images, video signal </a:t>
            </a:r>
          </a:p>
          <a:p>
            <a:r>
              <a:rPr lang="en-US" sz="2400" dirty="0"/>
              <a:t>Dependence on time and frequency (or space and spatial frequencies)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81DFCE5-C506-4DEC-95DB-2B6339FB3BF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0366" y="3125756"/>
            <a:ext cx="4301634" cy="2995127"/>
          </a:xfrm>
          <a:prstGeom prst="rect">
            <a:avLst/>
          </a:prstGeom>
        </p:spPr>
      </p:pic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60149F8E-8A0B-4F6A-AC31-273E493BB3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2A7450-C9B7-48AD-BEA2-175AC75E73D8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31448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EB181E26-89C4-4A14-92DE-0F4C4B0E948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52C2F2E-3A06-4746-9614-516EED7B862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546" r="2" b="17937"/>
          <a:stretch/>
        </p:blipFill>
        <p:spPr>
          <a:xfrm>
            <a:off x="6587330" y="1690689"/>
            <a:ext cx="5604670" cy="2501837"/>
          </a:xfrm>
          <a:custGeom>
            <a:avLst/>
            <a:gdLst>
              <a:gd name="connsiteX0" fmla="*/ 1159248 w 5604670"/>
              <a:gd name="connsiteY0" fmla="*/ 0 h 2501837"/>
              <a:gd name="connsiteX1" fmla="*/ 5604670 w 5604670"/>
              <a:gd name="connsiteY1" fmla="*/ 0 h 2501837"/>
              <a:gd name="connsiteX2" fmla="*/ 5604670 w 5604670"/>
              <a:gd name="connsiteY2" fmla="*/ 2501837 h 2501837"/>
              <a:gd name="connsiteX3" fmla="*/ 0 w 5604670"/>
              <a:gd name="connsiteY3" fmla="*/ 2501837 h 25018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604670" h="2501837">
                <a:moveTo>
                  <a:pt x="1159248" y="0"/>
                </a:moveTo>
                <a:lnTo>
                  <a:pt x="5604670" y="0"/>
                </a:lnTo>
                <a:lnTo>
                  <a:pt x="5604670" y="2501837"/>
                </a:lnTo>
                <a:lnTo>
                  <a:pt x="0" y="2501837"/>
                </a:lnTo>
                <a:close/>
              </a:path>
            </a:pathLst>
          </a:cu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3C39AEF6-5CDF-4513-A647-E5C94AC53E36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6543" r="-2" b="12063"/>
          <a:stretch/>
        </p:blipFill>
        <p:spPr>
          <a:xfrm>
            <a:off x="4791075" y="4357117"/>
            <a:ext cx="7400925" cy="2500884"/>
          </a:xfrm>
          <a:custGeom>
            <a:avLst/>
            <a:gdLst>
              <a:gd name="connsiteX0" fmla="*/ 1717230 w 7400925"/>
              <a:gd name="connsiteY0" fmla="*/ 0 h 2500884"/>
              <a:gd name="connsiteX1" fmla="*/ 7400925 w 7400925"/>
              <a:gd name="connsiteY1" fmla="*/ 0 h 2500884"/>
              <a:gd name="connsiteX2" fmla="*/ 7400925 w 7400925"/>
              <a:gd name="connsiteY2" fmla="*/ 2500884 h 2500884"/>
              <a:gd name="connsiteX3" fmla="*/ 0 w 7400925"/>
              <a:gd name="connsiteY3" fmla="*/ 2500884 h 2500884"/>
              <a:gd name="connsiteX4" fmla="*/ 0 w 7400925"/>
              <a:gd name="connsiteY4" fmla="*/ 2500883 h 2500884"/>
              <a:gd name="connsiteX5" fmla="*/ 552186 w 7400925"/>
              <a:gd name="connsiteY5" fmla="*/ 2500883 h 2500884"/>
              <a:gd name="connsiteX6" fmla="*/ 558423 w 7400925"/>
              <a:gd name="connsiteY6" fmla="*/ 2500883 h 25008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400925" h="2500884">
                <a:moveTo>
                  <a:pt x="1717230" y="0"/>
                </a:moveTo>
                <a:lnTo>
                  <a:pt x="7400925" y="0"/>
                </a:lnTo>
                <a:lnTo>
                  <a:pt x="7400925" y="2500884"/>
                </a:lnTo>
                <a:lnTo>
                  <a:pt x="0" y="2500884"/>
                </a:lnTo>
                <a:lnTo>
                  <a:pt x="0" y="2500883"/>
                </a:lnTo>
                <a:lnTo>
                  <a:pt x="552186" y="2500883"/>
                </a:lnTo>
                <a:lnTo>
                  <a:pt x="558423" y="2500883"/>
                </a:lnTo>
                <a:close/>
              </a:path>
            </a:pathLst>
          </a:custGeom>
        </p:spPr>
      </p:pic>
      <p:sp>
        <p:nvSpPr>
          <p:cNvPr id="14" name="Freeform 37">
            <a:extLst>
              <a:ext uri="{FF2B5EF4-FFF2-40B4-BE49-F238E27FC236}">
                <a16:creationId xmlns:a16="http://schemas.microsoft.com/office/drawing/2014/main" id="{13958066-7CBD-4B89-8F46-614C4F28BCF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0" y="1691641"/>
            <a:ext cx="7571262" cy="5166360"/>
          </a:xfrm>
          <a:custGeom>
            <a:avLst/>
            <a:gdLst>
              <a:gd name="connsiteX0" fmla="*/ 0 w 7571262"/>
              <a:gd name="connsiteY0" fmla="*/ 5166360 h 5166360"/>
              <a:gd name="connsiteX1" fmla="*/ 7571262 w 7571262"/>
              <a:gd name="connsiteY1" fmla="*/ 5166360 h 5166360"/>
              <a:gd name="connsiteX2" fmla="*/ 5177382 w 7571262"/>
              <a:gd name="connsiteY2" fmla="*/ 0 h 5166360"/>
              <a:gd name="connsiteX3" fmla="*/ 5171159 w 7571262"/>
              <a:gd name="connsiteY3" fmla="*/ 0 h 5166360"/>
              <a:gd name="connsiteX4" fmla="*/ 3981368 w 7571262"/>
              <a:gd name="connsiteY4" fmla="*/ 0 h 5166360"/>
              <a:gd name="connsiteX5" fmla="*/ 2331323 w 7571262"/>
              <a:gd name="connsiteY5" fmla="*/ 0 h 5166360"/>
              <a:gd name="connsiteX6" fmla="*/ 0 w 7571262"/>
              <a:gd name="connsiteY6" fmla="*/ 0 h 51663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571262" h="5166360">
                <a:moveTo>
                  <a:pt x="0" y="5166360"/>
                </a:moveTo>
                <a:lnTo>
                  <a:pt x="7571262" y="5166360"/>
                </a:lnTo>
                <a:lnTo>
                  <a:pt x="5177382" y="0"/>
                </a:lnTo>
                <a:lnTo>
                  <a:pt x="5171159" y="0"/>
                </a:lnTo>
                <a:lnTo>
                  <a:pt x="3981368" y="0"/>
                </a:lnTo>
                <a:lnTo>
                  <a:pt x="2331323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27A9E31-A604-4F24-991D-B29BA107AE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Systems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07E76C1-00AF-4CA1-B8B4-023C4FC4847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015406"/>
            <a:ext cx="5097779" cy="4065986"/>
          </a:xfrm>
        </p:spPr>
        <p:txBody>
          <a:bodyPr anchor="t">
            <a:normAutofit/>
          </a:bodyPr>
          <a:lstStyle/>
          <a:p>
            <a:r>
              <a:rPr lang="en-US" sz="2400" dirty="0"/>
              <a:t>Cellular antenna </a:t>
            </a:r>
          </a:p>
          <a:p>
            <a:r>
              <a:rPr lang="en-US" sz="2400" dirty="0"/>
              <a:t>Camera </a:t>
            </a:r>
          </a:p>
          <a:p>
            <a:r>
              <a:rPr lang="en-US" sz="2400" dirty="0" err="1"/>
              <a:t>Tomographer</a:t>
            </a:r>
            <a:r>
              <a:rPr lang="en-US" sz="2400" dirty="0"/>
              <a:t> (CT, MRI, etc.) </a:t>
            </a:r>
          </a:p>
          <a:p>
            <a:r>
              <a:rPr lang="en-US" sz="2400" dirty="0"/>
              <a:t>Optical telescope </a:t>
            </a:r>
          </a:p>
          <a:p>
            <a:r>
              <a:rPr lang="en-US" sz="2400" dirty="0"/>
              <a:t>Radio telescope </a:t>
            </a:r>
          </a:p>
          <a:p>
            <a:r>
              <a:rPr lang="en-US" sz="2400" dirty="0"/>
              <a:t>Radar </a:t>
            </a:r>
          </a:p>
          <a:p>
            <a:r>
              <a:rPr lang="en-US" sz="2400" dirty="0"/>
              <a:t>Any other receiver or antenna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E8F9CF7-C6A3-4BA0-973F-22B3EBB780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2A7450-C9B7-48AD-BEA2-175AC75E73D8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409446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>
            <a:extLst>
              <a:ext uri="{FF2B5EF4-FFF2-40B4-BE49-F238E27FC236}">
                <a16:creationId xmlns:a16="http://schemas.microsoft.com/office/drawing/2014/main" id="{08E89D5E-1885-4160-AC77-CC471DD1D0D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4636008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550D2BD1-98F9-412D-905B-3A843EF4078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762000" y="2971800"/>
            <a:ext cx="0" cy="914400"/>
          </a:xfrm>
          <a:prstGeom prst="line">
            <a:avLst/>
          </a:prstGeom>
          <a:ln w="19050">
            <a:solidFill>
              <a:srgbClr val="FFFFFF">
                <a:alpha val="8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AF1F5E77-3979-4B81-9349-CB63944E66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43277" y="712269"/>
            <a:ext cx="3370998" cy="5502264"/>
          </a:xfrm>
        </p:spPr>
        <p:txBody>
          <a:bodyPr>
            <a:normAutofit/>
          </a:bodyPr>
          <a:lstStyle/>
          <a:p>
            <a:r>
              <a:rPr lang="en-US">
                <a:solidFill>
                  <a:srgbClr val="FFFFFF"/>
                </a:solidFill>
              </a:rPr>
              <a:t>Operations on Signals</a:t>
            </a:r>
          </a:p>
        </p:txBody>
      </p:sp>
      <p:graphicFrame>
        <p:nvGraphicFramePr>
          <p:cNvPr id="16" name="Content Placeholder 2">
            <a:extLst>
              <a:ext uri="{FF2B5EF4-FFF2-40B4-BE49-F238E27FC236}">
                <a16:creationId xmlns:a16="http://schemas.microsoft.com/office/drawing/2014/main" id="{C42C95C2-CF08-4EE1-9510-5A27E23E25D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45728306"/>
              </p:ext>
            </p:extLst>
          </p:nvPr>
        </p:nvGraphicFramePr>
        <p:xfrm>
          <a:off x="5280025" y="642938"/>
          <a:ext cx="6269038" cy="55721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5C1A053-16C3-445F-83B4-B7F60C29C9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2A7450-C9B7-48AD-BEA2-175AC75E73D8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56633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26">
            <a:extLst>
              <a:ext uri="{FF2B5EF4-FFF2-40B4-BE49-F238E27FC236}">
                <a16:creationId xmlns:a16="http://schemas.microsoft.com/office/drawing/2014/main" id="{DAE885FA-583E-488C-A3B2-2647B84A816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4572000"/>
          </a:xfrm>
          <a:prstGeom prst="rect">
            <a:avLst/>
          </a:prstGeom>
          <a:solidFill>
            <a:srgbClr val="C8CA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ounded Rectangle 26">
            <a:extLst>
              <a:ext uri="{FF2B5EF4-FFF2-40B4-BE49-F238E27FC236}">
                <a16:creationId xmlns:a16="http://schemas.microsoft.com/office/drawing/2014/main" id="{87B1CEC7-C2CE-4440-A0F7-0BE6B3AADB7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21564" y="320843"/>
            <a:ext cx="5613569" cy="3930315"/>
          </a:xfrm>
          <a:prstGeom prst="roundRect">
            <a:avLst>
              <a:gd name="adj" fmla="val 0"/>
            </a:avLst>
          </a:prstGeom>
          <a:solidFill>
            <a:srgbClr val="FFFFFF"/>
          </a:solidFill>
          <a:ln w="9525">
            <a:solidFill>
              <a:srgbClr val="C8CACA"/>
            </a:solidFill>
          </a:ln>
          <a:effectLst>
            <a:outerShdw blurRad="57150" dist="19050" dir="5400000" algn="t" rotWithShape="0">
              <a:prstClr val="black">
                <a:alpha val="6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88984236-1AE8-4D62-BE71-5D9EAF3D6D8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5295" y="640080"/>
            <a:ext cx="4386105" cy="3291840"/>
          </a:xfrm>
          <a:prstGeom prst="rect">
            <a:avLst/>
          </a:prstGeom>
        </p:spPr>
      </p:pic>
      <p:sp>
        <p:nvSpPr>
          <p:cNvPr id="31" name="Rounded Rectangle 16">
            <a:extLst>
              <a:ext uri="{FF2B5EF4-FFF2-40B4-BE49-F238E27FC236}">
                <a16:creationId xmlns:a16="http://schemas.microsoft.com/office/drawing/2014/main" id="{7B0DBF0B-D7C2-4F15-94AE-31525582459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254749" y="320843"/>
            <a:ext cx="5613569" cy="3930315"/>
          </a:xfrm>
          <a:prstGeom prst="roundRect">
            <a:avLst>
              <a:gd name="adj" fmla="val 0"/>
            </a:avLst>
          </a:prstGeom>
          <a:solidFill>
            <a:srgbClr val="FFFFFF"/>
          </a:solidFill>
          <a:ln w="9525">
            <a:solidFill>
              <a:srgbClr val="C8CACA"/>
            </a:solidFill>
          </a:ln>
          <a:effectLst>
            <a:outerShdw blurRad="57150" dist="19050" dir="5400000" algn="t" rotWithShape="0">
              <a:prstClr val="black">
                <a:alpha val="6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0C8E29A-2C6C-403F-972C-DE4F6984C89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68480" y="640080"/>
            <a:ext cx="4386105" cy="329184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269AEBF-0027-4999-A7B6-91BB2A220C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0" y="4642583"/>
            <a:ext cx="9144000" cy="1099845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5100"/>
              <a:t>Adding / Subtracting / Multiplying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E3EC09A-03C8-4F1B-B060-38E81AC749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2A7450-C9B7-48AD-BEA2-175AC75E73D8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88612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screenshot of a cell phone&#10;&#10;Description generated with very high confidence">
            <a:extLst>
              <a:ext uri="{FF2B5EF4-FFF2-40B4-BE49-F238E27FC236}">
                <a16:creationId xmlns:a16="http://schemas.microsoft.com/office/drawing/2014/main" id="{574FFD99-0B7A-43C3-8627-F7EF1C9022D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3466" y="700985"/>
            <a:ext cx="6569451" cy="5452643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02D44074-0B69-4F0C-A7B3-5645CE40D8E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534656" y="0"/>
            <a:ext cx="4657344" cy="6858000"/>
          </a:xfrm>
          <a:prstGeom prst="rect">
            <a:avLst/>
          </a:prstGeom>
          <a:solidFill>
            <a:srgbClr val="30369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211D3CD-FAF9-41A2-9B3A-4F7A833F55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14996" y="640081"/>
            <a:ext cx="3946849" cy="5574452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rgbClr val="FFFFFF"/>
                </a:solidFill>
              </a:rPr>
              <a:t>Adding signals: </a:t>
            </a:r>
            <a:br>
              <a:rPr lang="en-US" dirty="0">
                <a:solidFill>
                  <a:srgbClr val="FFFFFF"/>
                </a:solidFill>
              </a:rPr>
            </a:br>
            <a:r>
              <a:rPr lang="en-US" dirty="0">
                <a:solidFill>
                  <a:srgbClr val="FFFFFF"/>
                </a:solidFill>
              </a:rPr>
              <a:t>radio astronomy</a:t>
            </a:r>
            <a:br>
              <a:rPr lang="en-US" dirty="0">
                <a:solidFill>
                  <a:srgbClr val="FFFFFF"/>
                </a:solidFill>
              </a:rPr>
            </a:br>
            <a:br>
              <a:rPr lang="en-US" dirty="0">
                <a:solidFill>
                  <a:srgbClr val="FFFFFF"/>
                </a:solidFill>
              </a:rPr>
            </a:br>
            <a:br>
              <a:rPr lang="en-US" dirty="0">
                <a:solidFill>
                  <a:srgbClr val="FFFFFF"/>
                </a:solidFill>
              </a:rPr>
            </a:br>
            <a:r>
              <a:rPr lang="en-US" dirty="0">
                <a:solidFill>
                  <a:srgbClr val="FFFFFF"/>
                </a:solidFill>
              </a:rPr>
              <a:t>Simulated Lorimer burst </a:t>
            </a:r>
            <a:br>
              <a:rPr lang="en-US" dirty="0">
                <a:solidFill>
                  <a:srgbClr val="FFFFFF"/>
                </a:solidFill>
              </a:rPr>
            </a:br>
            <a:r>
              <a:rPr lang="en-US" dirty="0">
                <a:solidFill>
                  <a:srgbClr val="FFFFFF"/>
                </a:solidFill>
              </a:rPr>
              <a:t>DM = 375</a:t>
            </a:r>
            <a:br>
              <a:rPr lang="en-US" dirty="0">
                <a:solidFill>
                  <a:srgbClr val="FFFFFF"/>
                </a:solidFill>
              </a:rPr>
            </a:br>
            <a:r>
              <a:rPr lang="en-US" dirty="0">
                <a:solidFill>
                  <a:srgbClr val="FFFFFF"/>
                </a:solidFill>
              </a:rPr>
              <a:t>S/N = 25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BEF5970-B97A-4F4D-B7A5-41A51B8A12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2A7450-C9B7-48AD-BEA2-175AC75E73D8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332732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Rectangle 53">
            <a:extLst>
              <a:ext uri="{FF2B5EF4-FFF2-40B4-BE49-F238E27FC236}">
                <a16:creationId xmlns:a16="http://schemas.microsoft.com/office/drawing/2014/main" id="{A4AC5506-6312-4701-8D3C-40187889A94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651752"/>
            <a:ext cx="12192000" cy="73655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8" name="Picture 37">
            <a:extLst>
              <a:ext uri="{FF2B5EF4-FFF2-40B4-BE49-F238E27FC236}">
                <a16:creationId xmlns:a16="http://schemas.microsoft.com/office/drawing/2014/main" id="{FB84C90B-A45E-488E-BD15-F173C717D3C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41221" y="667729"/>
            <a:ext cx="8794511" cy="553851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FB496FA-7E2C-4419-AE0E-164D1D9320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6532" y="643467"/>
            <a:ext cx="11210925" cy="744836"/>
          </a:xfrm>
          <a:prstGeom prst="ellipse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algn="ctr"/>
            <a:r>
              <a:rPr lang="en-US" sz="3000" kern="1200">
                <a:solidFill>
                  <a:schemeClr val="bg1"/>
                </a:solidFill>
                <a:latin typeface="+mj-lt"/>
                <a:ea typeface="+mj-ea"/>
                <a:cs typeface="+mj-cs"/>
              </a:rPr>
              <a:t>Time delay and scaling</a:t>
            </a:r>
          </a:p>
        </p:txBody>
      </p:sp>
      <p:sp>
        <p:nvSpPr>
          <p:cNvPr id="40" name="Slide Number Placeholder 39">
            <a:extLst>
              <a:ext uri="{FF2B5EF4-FFF2-40B4-BE49-F238E27FC236}">
                <a16:creationId xmlns:a16="http://schemas.microsoft.com/office/drawing/2014/main" id="{CC66E6F9-78FB-4084-8E25-489F33C409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2A7450-C9B7-48AD-BEA2-175AC75E73D8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399546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95D69E-7791-4749-9D39-3E324E586E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Correlation of signals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E7259315-B399-4D13-880D-68E8A6EEE98C}"/>
                  </a:ext>
                </a:extLst>
              </p:cNvPr>
              <p:cNvSpPr>
                <a:spLocks noGrp="1"/>
              </p:cNvSpPr>
              <p:nvPr>
                <p:ph sz="half" idx="1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𝑔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𝑡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 and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h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𝑡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 are two real valued signals</a:t>
                </a:r>
              </a:p>
              <a:p>
                <a:r>
                  <a:rPr lang="en-US" dirty="0"/>
                  <a:t>Correlation of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𝑔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𝑡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 and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h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𝑡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 is defined as </a:t>
                </a:r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𝑅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𝑔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∗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h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𝑡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)=</m:t>
                      </m:r>
                      <m:nary>
                        <m:naryPr>
                          <m:limLoc m:val="undOvr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4"/>
                            </m:rPr>
                            <a:rPr lang="en-US" i="1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∞</m:t>
                          </m:r>
                        </m:sub>
                        <m: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∞</m:t>
                          </m:r>
                        </m:sup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𝑔</m:t>
                          </m:r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𝜏</m:t>
                              </m:r>
                            </m:e>
                          </m:d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h</m:t>
                          </m:r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𝑡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+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𝜏</m:t>
                              </m:r>
                            </m:e>
                          </m:d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</m:t>
                          </m:r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𝜏</m:t>
                          </m:r>
                        </m:e>
                      </m:nary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E7259315-B399-4D13-880D-68E8A6EEE98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blipFill>
                <a:blip r:embed="rId2"/>
                <a:stretch>
                  <a:fillRect l="-2118" t="-224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Content Placeholder 4">
                <a:extLst>
                  <a:ext uri="{FF2B5EF4-FFF2-40B4-BE49-F238E27FC236}">
                    <a16:creationId xmlns:a16="http://schemas.microsoft.com/office/drawing/2014/main" id="{D289ED0F-0A09-42D8-9E3A-DBD2D4F54FBE}"/>
                  </a:ext>
                </a:extLst>
              </p:cNvPr>
              <p:cNvSpPr>
                <a:spLocks noGrp="1"/>
              </p:cNvSpPr>
              <p:nvPr>
                <p:ph sz="half" idx="2"/>
              </p:nvPr>
            </p:nvSpPr>
            <p:spPr/>
            <p:txBody>
              <a:bodyPr/>
              <a:lstStyle/>
              <a:p>
                <a:r>
                  <a:rPr lang="en-US" dirty="0"/>
                  <a:t>Example: 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Π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𝑡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∗</m:t>
                    </m:r>
                    <m:r>
                      <m:rPr>
                        <m:sty m:val="p"/>
                      </m:rPr>
                      <a:rPr lang="el-GR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Π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𝑡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</m:t>
                    </m:r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5" name="Content Placeholder 4">
                <a:extLst>
                  <a:ext uri="{FF2B5EF4-FFF2-40B4-BE49-F238E27FC236}">
                    <a16:creationId xmlns:a16="http://schemas.microsoft.com/office/drawing/2014/main" id="{D289ED0F-0A09-42D8-9E3A-DBD2D4F54FB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2"/>
              </p:nvPr>
            </p:nvSpPr>
            <p:spPr>
              <a:blipFill>
                <a:blip r:embed="rId3"/>
                <a:stretch>
                  <a:fillRect l="-2118" t="-224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Picture 5">
            <a:extLst>
              <a:ext uri="{FF2B5EF4-FFF2-40B4-BE49-F238E27FC236}">
                <a16:creationId xmlns:a16="http://schemas.microsoft.com/office/drawing/2014/main" id="{D9E85FDF-5EC1-40E5-9386-0D7652C473F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32937" y="3015946"/>
            <a:ext cx="4920863" cy="1509600"/>
          </a:xfrm>
          <a:prstGeom prst="rect">
            <a:avLst/>
          </a:prstGeom>
        </p:spPr>
      </p:pic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A6233E7-5372-4F48-935C-FB6DC34B5A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2A7450-C9B7-48AD-BEA2-175AC75E73D8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100864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882D39-EE00-43A0-8D3E-F3334437CB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Why correlation?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266D056-8E43-48F9-9F05-5309F4DBF8E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4953000" cy="4351338"/>
          </a:xfrm>
        </p:spPr>
        <p:txBody>
          <a:bodyPr/>
          <a:lstStyle/>
          <a:p>
            <a:r>
              <a:rPr lang="en-US" dirty="0"/>
              <a:t>It’s like matching patterns</a:t>
            </a:r>
          </a:p>
          <a:p>
            <a:r>
              <a:rPr lang="en-US" dirty="0"/>
              <a:t>Operators: shift, logical comparison</a:t>
            </a:r>
          </a:p>
          <a:p>
            <a:r>
              <a:rPr lang="en-US" dirty="0"/>
              <a:t>Assign one if two objects match (zero, otherwise), add all ones, find the maximum score. This is the best match. </a:t>
            </a:r>
          </a:p>
          <a:p>
            <a:r>
              <a:rPr lang="en-US" dirty="0"/>
              <a:t>The same idea is used to search for signals.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1635CA3-9AA3-43C0-A2CC-C21EC9916B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2A7450-C9B7-48AD-BEA2-175AC75E73D8}" type="slidenum">
              <a:rPr lang="en-US" smtClean="0"/>
              <a:t>9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1F96B7C-116F-4F2A-8790-F54EFBD5F01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02993" y="1550987"/>
            <a:ext cx="5658153" cy="4043363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7D26583F-B7C2-4A93-9D2E-BC493AA55F2D}"/>
              </a:ext>
            </a:extLst>
          </p:cNvPr>
          <p:cNvSpPr txBox="1"/>
          <p:nvPr/>
        </p:nvSpPr>
        <p:spPr>
          <a:xfrm>
            <a:off x="11439525" y="2171700"/>
            <a:ext cx="4427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(0)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9005269-301B-492E-84D6-4B043326AF14}"/>
              </a:ext>
            </a:extLst>
          </p:cNvPr>
          <p:cNvSpPr txBox="1"/>
          <p:nvPr/>
        </p:nvSpPr>
        <p:spPr>
          <a:xfrm>
            <a:off x="11449050" y="2790825"/>
            <a:ext cx="4427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(2)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2B5CD2D-74B1-486A-AEF4-F692E96B2EF5}"/>
              </a:ext>
            </a:extLst>
          </p:cNvPr>
          <p:cNvSpPr txBox="1"/>
          <p:nvPr/>
        </p:nvSpPr>
        <p:spPr>
          <a:xfrm>
            <a:off x="11458575" y="3362325"/>
            <a:ext cx="4427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(0)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11B22F2-6306-486E-8A37-C13C101AB73E}"/>
              </a:ext>
            </a:extLst>
          </p:cNvPr>
          <p:cNvSpPr txBox="1"/>
          <p:nvPr/>
        </p:nvSpPr>
        <p:spPr>
          <a:xfrm>
            <a:off x="11458575" y="3990975"/>
            <a:ext cx="4427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(0)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B40E082-B939-4B81-999E-F15594541DB5}"/>
              </a:ext>
            </a:extLst>
          </p:cNvPr>
          <p:cNvSpPr txBox="1"/>
          <p:nvPr/>
        </p:nvSpPr>
        <p:spPr>
          <a:xfrm>
            <a:off x="11468100" y="4581525"/>
            <a:ext cx="4427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(0)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C35CA4D-F01E-4D9F-8495-8278AE35D2C2}"/>
              </a:ext>
            </a:extLst>
          </p:cNvPr>
          <p:cNvSpPr txBox="1"/>
          <p:nvPr/>
        </p:nvSpPr>
        <p:spPr>
          <a:xfrm>
            <a:off x="11477625" y="5191125"/>
            <a:ext cx="4427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(6)</a:t>
            </a:r>
          </a:p>
        </p:txBody>
      </p:sp>
    </p:spTree>
    <p:extLst>
      <p:ext uri="{BB962C8B-B14F-4D97-AF65-F5344CB8AC3E}">
        <p14:creationId xmlns:p14="http://schemas.microsoft.com/office/powerpoint/2010/main" val="211805189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6C36F108F9F92488C988DDF36346911" ma:contentTypeVersion="5" ma:contentTypeDescription="Create a new document." ma:contentTypeScope="" ma:versionID="c417924321fef32731141cd966ef6f94">
  <xsd:schema xmlns:xsd="http://www.w3.org/2001/XMLSchema" xmlns:xs="http://www.w3.org/2001/XMLSchema" xmlns:p="http://schemas.microsoft.com/office/2006/metadata/properties" xmlns:ns2="1bb24863-89de-455f-aabf-4424925aa312" targetNamespace="http://schemas.microsoft.com/office/2006/metadata/properties" ma:root="true" ma:fieldsID="a7d3b2212d350eb904df17fc79fef4f4" ns2:_="">
    <xsd:import namespace="1bb24863-89de-455f-aabf-4424925aa31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bb24863-89de-455f-aabf-4424925aa31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MediaServiceAutoTags" ma:internalName="MediaServiceAutoTags" ma:readOnly="true">
      <xsd:simpleType>
        <xsd:restriction base="dms:Text"/>
      </xsd:simpleType>
    </xsd:element>
    <xsd:element name="MediaServiceOCR" ma:index="11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B45020C5-55C2-4AFA-AF2C-DAAC0E095DF7}"/>
</file>

<file path=customXml/itemProps2.xml><?xml version="1.0" encoding="utf-8"?>
<ds:datastoreItem xmlns:ds="http://schemas.openxmlformats.org/officeDocument/2006/customXml" ds:itemID="{2A695F96-2F3D-474B-AB42-04C2AB694C3A}"/>
</file>

<file path=customXml/itemProps3.xml><?xml version="1.0" encoding="utf-8"?>
<ds:datastoreItem xmlns:ds="http://schemas.openxmlformats.org/officeDocument/2006/customXml" ds:itemID="{78EE5182-D919-474D-A3B9-9992CFF23077}"/>
</file>

<file path=docProps/app.xml><?xml version="1.0" encoding="utf-8"?>
<Properties xmlns="http://schemas.openxmlformats.org/officeDocument/2006/extended-properties" xmlns:vt="http://schemas.openxmlformats.org/officeDocument/2006/docPropsVTypes">
  <TotalTime>3130</TotalTime>
  <Words>251</Words>
  <Application>Microsoft Office PowerPoint</Application>
  <PresentationFormat>Widescreen</PresentationFormat>
  <Paragraphs>63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7" baseType="lpstr">
      <vt:lpstr>Arial</vt:lpstr>
      <vt:lpstr>Calibri</vt:lpstr>
      <vt:lpstr>Calibri Light</vt:lpstr>
      <vt:lpstr>Cambria Math</vt:lpstr>
      <vt:lpstr>Office Theme</vt:lpstr>
      <vt:lpstr>Signal Processing for Radio Astronomy Applications </vt:lpstr>
      <vt:lpstr>Signals</vt:lpstr>
      <vt:lpstr>Systems</vt:lpstr>
      <vt:lpstr>Operations on Signals</vt:lpstr>
      <vt:lpstr>Adding / Subtracting / Multiplying</vt:lpstr>
      <vt:lpstr>Adding signals:  radio astronomy   Simulated Lorimer burst  DM = 375 S/N = 25</vt:lpstr>
      <vt:lpstr>Time delay and scaling</vt:lpstr>
      <vt:lpstr>Correlation of signals</vt:lpstr>
      <vt:lpstr>Why correlation?</vt:lpstr>
      <vt:lpstr>Illustration</vt:lpstr>
      <vt:lpstr>Noisy signal</vt:lpstr>
      <vt:lpstr>Matching signals in 2D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Signal Processing for Radio Astronomy Applications</dc:title>
  <dc:creator>Natalia Schmid</dc:creator>
  <cp:lastModifiedBy>Natalia Schmid</cp:lastModifiedBy>
  <cp:revision>27</cp:revision>
  <dcterms:created xsi:type="dcterms:W3CDTF">2018-06-11T11:37:29Z</dcterms:created>
  <dcterms:modified xsi:type="dcterms:W3CDTF">2018-06-26T21:12:00Z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0x01010016C36F108F9F92488C988DDF36346911</vt:lpwstr>
  </property>
</Properties>
</file>