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2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63E27-DE83-412B-B86B-EFF5993DB636}" type="datetimeFigureOut">
              <a:rPr lang="en-US" smtClean="0"/>
              <a:t>6/25/2018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DB833-CFD7-4A93-81E5-91047A073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17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F0942-D544-4137-8460-4D76CDAEFE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DF78A0-CCA3-4C02-A07B-9D1FD45B3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9D2AF-B582-4B90-8B4F-C5E9EC9FF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BB80-900B-4A65-9D18-FE5DF51C1AA6}" type="datetime1">
              <a:rPr lang="en-US" smtClean="0"/>
              <a:t>6/25/2018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97770-F4DD-474C-AB46-0F70A25AC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D0107-4F83-46D8-AE85-EEB1FC9E6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3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4775D-2D99-4194-9C83-621A90238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9FA4D8-7561-4A57-93D1-0CD37079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25357-C18E-43C2-BFF2-E64234383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217A-72B2-42C2-A1D6-CE16BB4FDD24}" type="datetime1">
              <a:rPr lang="en-US" smtClean="0"/>
              <a:t>6/25/2018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5CD64-7E51-4C50-A8DA-A4005214A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F330C-FF96-4ED7-A27A-42BD09505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364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FED306-6630-44EC-A291-4BFF6584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32FB49-55FA-421F-BE70-8E98B1330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F6B8D-E6FE-4084-878D-8C156E1F0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D7D54-5BA6-4ADC-9FAE-E6941ED10FFE}" type="datetime1">
              <a:rPr lang="en-US" smtClean="0"/>
              <a:t>6/25/2018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8A07B-855A-40EA-8724-5641F527F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14769-6700-4F6B-A497-075C34C1E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05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A6A14-EA38-487B-86D3-E93D3A0DA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ABBEF-37F8-4658-9D54-C78E2F6A0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E1317-1484-4043-877B-75198F7F8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0C9D-3619-471E-B109-4BE97739F23D}" type="datetime1">
              <a:rPr lang="en-US" smtClean="0"/>
              <a:t>6/25/2018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9B922-221D-48DA-9B5E-4209B17A4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2BA67-99A5-4E9A-B1BB-C83E7052D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83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8FE2D-6338-474D-8D4A-E95018215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8770A7-9D2A-42C4-ABB5-681211416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D77BB-5E99-447B-A034-DB257EA18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CA1-BB07-4ECA-AEDA-81D8A05907B1}" type="datetime1">
              <a:rPr lang="en-US" smtClean="0"/>
              <a:t>6/25/2018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981EC-78B4-4133-A5C7-AC4A8F188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5C8F58-69E9-4D3C-8A5D-601DA4F05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9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68843-1C22-4AAD-A218-A65965AC6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A663D-BAA4-4C98-925C-EBA5395422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C812BE-6E21-486F-BA0B-7EFC8B7ED5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510D52-832B-4E21-A40A-C5904CCCD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75AB-D052-478F-BD4F-38DE74F9CDDD}" type="datetime1">
              <a:rPr lang="en-US" smtClean="0"/>
              <a:t>6/25/2018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B8144-D959-468F-8C3E-F18FBAB3A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F83873-23CB-4BFD-A530-BC823BD14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9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DA6C8-12A3-4118-BB49-E9A781820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73E28B-3E2E-4981-89D7-206E05DD7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1F074A-488C-406F-8C04-D4B43A406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D5A4A8-65D5-493B-A2EC-75A948282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C138A7-298B-4D90-8560-99691FD0D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0BA7E4-053E-4B8F-9460-DD21FDB5D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61F8-5DE2-4461-B075-A818646FE20F}" type="datetime1">
              <a:rPr lang="en-US" smtClean="0"/>
              <a:t>6/25/2018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CA63CD-31D5-4053-A386-A925A2A90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FBF84E-6E66-4B07-B2D5-445865CC2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58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DE5F7-F9F9-428A-BF7A-8EC9D06F6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5FD79D-DB7C-4397-80FA-EE0C9D66B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B36A-DFDB-4898-AB43-6C0FBC5AE87D}" type="datetime1">
              <a:rPr lang="en-US" smtClean="0"/>
              <a:t>6/25/2018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71C51B-5BB4-44FD-B3B0-DB71BB838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C289B-BF5E-4AB1-8FAD-DEAC0EEB0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42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2DF0C6-B9FE-4C6E-9044-87E90A1D9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3FC6-F12C-467C-8D0B-8273D04C1748}" type="datetime1">
              <a:rPr lang="en-US" smtClean="0"/>
              <a:t>6/25/2018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A23DEE-05E7-49F7-A7D8-162EE285E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BD0B97-D558-482C-9212-777003A5D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739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3DB3E-C91E-44BA-B73B-E989BCDB9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620F1-B237-4929-8D57-8CDCE368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35BDE-8775-4561-983A-BB2DEA9460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4CF476-9347-4D6F-9035-2E3C288B5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673D-A262-4011-AABB-AC8E78477948}" type="datetime1">
              <a:rPr lang="en-US" smtClean="0"/>
              <a:t>6/25/2018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224691-8597-4E9E-A4F1-A35564E20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4B521A-CC62-43B9-96C0-FCEBC96C3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694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917CC-B566-4024-84BF-E6F922237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88D541-48E8-4F28-BF57-16E566955F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DE322-5C97-40D5-AAD5-E21938076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56776-8517-43F9-9EFE-E07EDF982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BEFD-DCBD-4D7B-AB4E-9748E6A009EA}" type="datetime1">
              <a:rPr lang="en-US" smtClean="0"/>
              <a:t>6/25/2018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0C781-1FE3-429F-972E-1BD5479B5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26AF35-49D6-44F4-BBA9-B033B364B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94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54DBF5-A523-4ACE-880A-EBF1EED2B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4BE60-5791-4B5E-83EF-DA83C1C319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8814D-4516-4B1F-B8D3-851F16A7AB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B280E-1062-4831-AED9-414D79080303}" type="datetime1">
              <a:rPr lang="en-US" smtClean="0"/>
              <a:t>6/25/2018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5BF98-2732-40DC-A243-F634D90321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EAE65-4C3F-4737-B4AA-0DB0026D3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4759B-89EF-486F-A495-36988C5D6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2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pfirst.gatech.edu/chapters/02sines/demos/phasors/index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72257994-BD97-4691-8B89-198A6D2BAB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918509"/>
            <a:ext cx="12192000" cy="193949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A47599-7F49-4A8E-99EC-C79EAC8597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12" y="1124973"/>
            <a:ext cx="2974213" cy="2074513"/>
          </a:xfrm>
          <a:prstGeom prst="rect">
            <a:avLst/>
          </a:prstGeom>
        </p:spPr>
      </p:pic>
      <p:pic>
        <p:nvPicPr>
          <p:cNvPr id="18" name="Picture 1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C7F328AB-F54D-4C14-BF78-BB4D8EE271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082" y="660155"/>
            <a:ext cx="3619459" cy="3004150"/>
          </a:xfrm>
          <a:prstGeom prst="rect">
            <a:avLst/>
          </a:prstGeom>
        </p:spPr>
      </p:pic>
      <p:pic>
        <p:nvPicPr>
          <p:cNvPr id="9" name="Picture 8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42846E9-8AE3-4DA2-A2BC-AC8ACB15ED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362" y="895460"/>
            <a:ext cx="5144245" cy="253354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B085477-D04B-487E-AE40-AF257B2D1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269282"/>
            <a:ext cx="8991600" cy="1264762"/>
          </a:xfrm>
          <a:solidFill>
            <a:srgbClr val="FFFFFF"/>
          </a:solidFill>
          <a:ln w="38100">
            <a:solidFill>
              <a:srgbClr val="404040"/>
            </a:solidFill>
            <a:miter lim="800000"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>
                <a:solidFill>
                  <a:srgbClr val="404040"/>
                </a:solidFill>
              </a:rPr>
              <a:t>Periodic and non-periodic signals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AB920EB-CCFE-48E3-94DD-AB2F069F3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116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484632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icture containing cake&#10;&#10;Description generated with very high confidence">
            <a:extLst>
              <a:ext uri="{FF2B5EF4-FFF2-40B4-BE49-F238E27FC236}">
                <a16:creationId xmlns:a16="http://schemas.microsoft.com/office/drawing/2014/main" id="{FA3B0F53-1B2F-47E7-8056-025651C899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99" y="691143"/>
            <a:ext cx="2297430" cy="1585227"/>
          </a:xfrm>
          <a:prstGeom prst="rect">
            <a:avLst/>
          </a:prstGeom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7C9BEA-AE70-4F28-8A19-E59077382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Signal decomposition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D0D7D1-5CDF-403A-95B6-BDE42AB773B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48931" y="2438400"/>
                <a:ext cx="3505494" cy="3785419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r>
                  <a:rPr lang="en-US" sz="1900"/>
                  <a:t>A signal can be represented as a combination of other signals</a:t>
                </a:r>
              </a:p>
              <a:p>
                <a:r>
                  <a:rPr lang="en-US" sz="1900"/>
                  <a:t>Example (last time) </a:t>
                </a:r>
              </a:p>
              <a:p>
                <a:pPr mar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900" i="1">
                        <a:latin typeface="Cambria Math" panose="02040503050406030204" pitchFamily="18" charset="0"/>
                      </a:rPr>
                      <m:t>Λ</m:t>
                    </m:r>
                    <m:d>
                      <m:d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0.5</m:t>
                        </m:r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900" b="0" i="1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1900" i="1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sz="19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9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9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900"/>
              </a:p>
              <a:p>
                <a:r>
                  <a:rPr lang="en-US" sz="1900"/>
                  <a:t>Depending on a type of signal, it can be decomposed in a series</a:t>
                </a:r>
              </a:p>
              <a:p>
                <a:pPr marL="0"/>
                <a14:m>
                  <m:oMath xmlns:m="http://schemas.openxmlformats.org/officeDocument/2006/math">
                    <m:r>
                      <a:rPr lang="en-US" sz="1900" b="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19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900" b="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900" b="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900" b="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+∞</m:t>
                        </m:r>
                      </m:sup>
                      <m:e>
                        <m:sSub>
                          <m:sSubPr>
                            <m:ctrlPr>
                              <a:rPr lang="en-US" sz="19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900" b="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sz="19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sz="1900" b="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sz="1900"/>
              </a:p>
              <a:p>
                <a:pPr marL="0"/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900"/>
                  <a:t> are weights, </a:t>
                </a:r>
              </a:p>
              <a:p>
                <a:pPr marL="0"/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19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9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9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900"/>
                  <a:t> are known functions.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D0D7D1-5CDF-403A-95B6-BDE42AB773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48931" y="2438400"/>
                <a:ext cx="3505494" cy="3785419"/>
              </a:xfrm>
              <a:blipFill>
                <a:blip r:embed="rId3"/>
                <a:stretch>
                  <a:fillRect l="-1215" t="-16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6ACBFC0F-4C9E-4BD1-8835-33B4F566F5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671" y="2670662"/>
            <a:ext cx="4396307" cy="33341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A44D3C-80F7-4E2A-A3AD-B3274BFF203E}"/>
              </a:ext>
            </a:extLst>
          </p:cNvPr>
          <p:cNvSpPr txBox="1"/>
          <p:nvPr/>
        </p:nvSpPr>
        <p:spPr>
          <a:xfrm>
            <a:off x="8942115" y="819150"/>
            <a:ext cx="159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Gate Functions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4F1CE0-9EC0-4904-8BBD-108409F28035}"/>
              </a:ext>
            </a:extLst>
          </p:cNvPr>
          <p:cNvSpPr txBox="1"/>
          <p:nvPr/>
        </p:nvSpPr>
        <p:spPr>
          <a:xfrm>
            <a:off x="8972550" y="2095395"/>
            <a:ext cx="205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Zernike polynomials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0E020E0-DC08-4B74-A522-E40FC9130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89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C21CE-A6A4-4DBE-9936-0A11355DD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Trigonometric Series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4CE8FC5-0ECC-4D9B-9837-9F39766224A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45432" y="1825625"/>
                <a:ext cx="5474368" cy="4351338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A periodic signal can be represented as a sum of sine and cosine functions on a single period: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6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𝑘𝑡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6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2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6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6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𝑘𝑡</m:t>
                                  </m:r>
                                </m:e>
                              </m:d>
                            </m:e>
                          </m:func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2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US" sz="26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𝑘𝑡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2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26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4CE8FC5-0ECC-4D9B-9837-9F39766224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45432" y="1825625"/>
                <a:ext cx="5474368" cy="4351338"/>
              </a:xfrm>
              <a:blipFill>
                <a:blip r:embed="rId2"/>
                <a:stretch>
                  <a:fillRect l="-1224" t="-2801" r="-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39D711-946B-4C7A-83F9-9950D1EE2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759B-89EF-486F-A495-36988C5D6AB8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A close up of a device&#10;&#10;Description generated with high confidence">
            <a:extLst>
              <a:ext uri="{FF2B5EF4-FFF2-40B4-BE49-F238E27FC236}">
                <a16:creationId xmlns:a16="http://schemas.microsoft.com/office/drawing/2014/main" id="{3057BA43-76D4-426B-93B0-176BCB455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535" y="1890558"/>
            <a:ext cx="5113428" cy="339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047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F9EB9F2-07E2-4D64-BBD8-BB5B217F1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C57C7C-DFE9-4A1E-B7A9-DF40E633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798E46E-FB3A-42E9-9734-CB940D034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Illustration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B5566B-117A-49F3-90E4-F3DFD3E40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5314" y="6553690"/>
            <a:ext cx="1128486" cy="2743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6CB4759B-89EF-486F-A495-36988C5D6AB8}" type="slidenum">
              <a:rPr lang="en-US" sz="1050"/>
              <a:pPr>
                <a:spcAft>
                  <a:spcPts val="600"/>
                </a:spcAft>
              </a:pPr>
              <a:t>4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148966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36F400F-DF28-43BC-8D8E-4929793B3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ACA6C0-516D-4874-A574-C85723F05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837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Complex Exponential Series: Background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B07B38-2F45-4E1D-B96F-62C8D8C8A9C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2177456"/>
                <a:ext cx="5097780" cy="3795748"/>
              </a:xfrm>
            </p:spPr>
            <p:txBody>
              <a:bodyPr>
                <a:normAutofit/>
              </a:bodyPr>
              <a:lstStyle/>
              <a:p>
                <a:r>
                  <a:rPr lang="en-US" sz="2200"/>
                  <a:t>In place of sine and cosine functions we can use a series of complex exponentials. </a:t>
                </a:r>
              </a:p>
              <a:p>
                <a:r>
                  <a:rPr lang="en-US" sz="2200"/>
                  <a:t>Recall Euler’s equations: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200" b="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200" b="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200" b="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2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2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n-US" sz="22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2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unc>
                        <m:funcPr>
                          <m:ctrlPr>
                            <a:rPr lang="en-US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20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200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n-US" sz="22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unc>
                        <m:funcPr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200"/>
              </a:p>
              <a:p>
                <a:r>
                  <a:rPr lang="en-US" sz="2200"/>
                  <a:t>From these two equations: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200" b="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2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2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n-US" sz="22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200"/>
              </a:p>
              <a:p>
                <a:pPr marL="0" indent="0">
                  <a:buNone/>
                </a:pPr>
                <a:endParaRPr lang="en-US" sz="220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den>
                      </m:f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200"/>
              </a:p>
              <a:p>
                <a:pPr marL="0" indent="0">
                  <a:buNone/>
                </a:pPr>
                <a:endParaRPr lang="en-US" sz="220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B07B38-2F45-4E1D-B96F-62C8D8C8A9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2177456"/>
                <a:ext cx="5097780" cy="3795748"/>
              </a:xfrm>
              <a:blipFill>
                <a:blip r:embed="rId2"/>
                <a:stretch>
                  <a:fillRect l="-1435" t="-2087" r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591E0B4-CDD7-498C-BEBC-2B707A2B3DB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256020" y="2177456"/>
                <a:ext cx="5097780" cy="3795748"/>
              </a:xfrm>
            </p:spPr>
            <p:txBody>
              <a:bodyPr>
                <a:normAutofit/>
              </a:bodyPr>
              <a:lstStyle/>
              <a:p>
                <a:r>
                  <a:rPr lang="en-US" sz="2400"/>
                  <a:t>Also,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𝐼𝑚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/>
              </a:p>
              <a:p>
                <a:r>
                  <a:rPr lang="en-US" sz="2400"/>
                  <a:t>If displayed in a complex plane,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2400"/>
                  <a:t> is a rotating phasor</a:t>
                </a:r>
              </a:p>
              <a:p>
                <a:r>
                  <a:rPr lang="en-US" sz="2400"/>
                  <a:t>For illustration, see </a:t>
                </a:r>
              </a:p>
              <a:p>
                <a:pPr marL="0" indent="0">
                  <a:buNone/>
                </a:pPr>
                <a:r>
                  <a:rPr lang="en-US" sz="2400">
                    <a:hlinkClick r:id="rId3"/>
                  </a:rPr>
                  <a:t>http://spfirst.gatech.edu/chapters/02sines/demos/phasors/index.html</a:t>
                </a:r>
                <a:r>
                  <a:rPr lang="en-US" sz="2400"/>
                  <a:t> </a:t>
                </a:r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591E0B4-CDD7-498C-BEBC-2B707A2B3D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256020" y="2177456"/>
                <a:ext cx="5097780" cy="3795748"/>
              </a:xfrm>
              <a:blipFill>
                <a:blip r:embed="rId4"/>
                <a:stretch>
                  <a:fillRect l="-1792" t="-2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397F3B-426C-422D-BC88-50C88584B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52426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CB4759B-89EF-486F-A495-36988C5D6AB8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03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4089389-A1BA-4B80-ABC0-B5C918023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2488"/>
            <a:ext cx="2899189" cy="4363844"/>
          </a:xfrm>
        </p:spPr>
        <p:txBody>
          <a:bodyPr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Complex Exponential Series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A7CA55C-FC97-4926-BC70-44A44BB3537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380855" y="1412489"/>
                <a:ext cx="3585108" cy="4363844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On a single period a real values function can be represented as a series of complex exponential functions</a:t>
                </a:r>
              </a:p>
              <a:p>
                <a:pPr marL="0" indent="0">
                  <a:buNone/>
                </a:pPr>
                <a:r>
                  <a:rPr lang="en-US" sz="2000" dirty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0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0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𝑘𝑡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𝑘𝑡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A7CA55C-FC97-4926-BC70-44A44BB353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380855" y="1412489"/>
                <a:ext cx="3585108" cy="4363844"/>
              </a:xfrm>
              <a:blipFill>
                <a:blip r:embed="rId2"/>
                <a:stretch>
                  <a:fillRect l="-1531" t="-1536" r="-1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8CC7C1A-D69A-4EE5-8FAA-25234EEB16C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293776" y="1412489"/>
                <a:ext cx="3505192" cy="4363844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000" dirty="0"/>
                  <a:t> tell us how much the k-</a:t>
                </a:r>
                <a:r>
                  <a:rPr lang="en-US" sz="2000" dirty="0" err="1"/>
                  <a:t>th</a:t>
                </a:r>
                <a:r>
                  <a:rPr lang="en-US" sz="2000" dirty="0"/>
                  <a:t> discrete frequency contributes to signal’s representation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000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000" dirty="0"/>
                  <a:t> are related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000" b="0" i="1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0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000" b="0" i="1">
                          <a:latin typeface="Cambria Math" panose="02040503050406030204" pitchFamily="18" charset="0"/>
                        </a:rPr>
                        <m:t>=−2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𝐼𝑚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0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Fast Fourier Transform (FFT) is based on complex exponentials</a:t>
                </a: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8CC7C1A-D69A-4EE5-8FAA-25234EEB16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293776" y="1412489"/>
                <a:ext cx="3505192" cy="4363844"/>
              </a:xfrm>
              <a:blipFill>
                <a:blip r:embed="rId3"/>
                <a:stretch>
                  <a:fillRect l="-1565" t="-15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B1963B-13B5-4FDC-882E-02547DDE6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2366" y="6356350"/>
            <a:ext cx="215143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CB4759B-89EF-486F-A495-36988C5D6AB8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01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FB5C702D-5870-49BC-9FCA-465DA5D20A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1431" y="816337"/>
            <a:ext cx="5225327" cy="5225327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5ADB0677-0A99-4F7E-AA1B-D4179B349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1" y="2743201"/>
            <a:ext cx="1371600" cy="1371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690C72-E697-421F-AC8A-2117E6629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0667" y="2187743"/>
            <a:ext cx="5293449" cy="2482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Illustration: Radio Astronomy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3486EE-8F72-494E-B510-C99B3E1D0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3558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6CB4759B-89EF-486F-A495-36988C5D6AB8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69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C36F108F9F92488C988DDF36346911" ma:contentTypeVersion="5" ma:contentTypeDescription="Create a new document." ma:contentTypeScope="" ma:versionID="c417924321fef32731141cd966ef6f94">
  <xsd:schema xmlns:xsd="http://www.w3.org/2001/XMLSchema" xmlns:xs="http://www.w3.org/2001/XMLSchema" xmlns:p="http://schemas.microsoft.com/office/2006/metadata/properties" xmlns:ns2="1bb24863-89de-455f-aabf-4424925aa312" targetNamespace="http://schemas.microsoft.com/office/2006/metadata/properties" ma:root="true" ma:fieldsID="a7d3b2212d350eb904df17fc79fef4f4" ns2:_="">
    <xsd:import namespace="1bb24863-89de-455f-aabf-4424925aa3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b24863-89de-455f-aabf-4424925aa3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EA7D27E-4B05-4D22-AD97-6C014BF38290}"/>
</file>

<file path=customXml/itemProps2.xml><?xml version="1.0" encoding="utf-8"?>
<ds:datastoreItem xmlns:ds="http://schemas.openxmlformats.org/officeDocument/2006/customXml" ds:itemID="{A29E571B-A306-45F6-8A51-A4ABCC68D86B}"/>
</file>

<file path=customXml/itemProps3.xml><?xml version="1.0" encoding="utf-8"?>
<ds:datastoreItem xmlns:ds="http://schemas.openxmlformats.org/officeDocument/2006/customXml" ds:itemID="{BAB7F77E-F07E-4F31-83F1-0CCC6AC9FE43}"/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290</Words>
  <Application>Microsoft Office PowerPoint</Application>
  <PresentationFormat>Widescreen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Periodic and non-periodic signals</vt:lpstr>
      <vt:lpstr>Signal decomposition</vt:lpstr>
      <vt:lpstr>Trigonometric Series</vt:lpstr>
      <vt:lpstr>Illustration</vt:lpstr>
      <vt:lpstr>Complex Exponential Series: Background</vt:lpstr>
      <vt:lpstr>Complex Exponential Series</vt:lpstr>
      <vt:lpstr>Illustration: Radio Astronomy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Periodic and non-periodic signals</dc:title>
  <dc:creator>Natalia Schmid</dc:creator>
  <cp:lastModifiedBy>Natalia Schmid</cp:lastModifiedBy>
  <cp:revision>14</cp:revision>
  <dcterms:created xsi:type="dcterms:W3CDTF">2018-06-25T12:19:06Z</dcterms:created>
  <dcterms:modified xsi:type="dcterms:W3CDTF">2018-06-25T21:08:06Z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0x01010016C36F108F9F92488C988DDF36346911</vt:lpwstr>
  </property>
</Properties>
</file>