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5" r:id="rId12"/>
    <p:sldId id="266" r:id="rId13"/>
    <p:sldId id="271" r:id="rId14"/>
    <p:sldId id="272" r:id="rId15"/>
    <p:sldId id="274" r:id="rId16"/>
    <p:sldId id="270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1151-2CA9-0741-36FA-DB32C147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B7CB3-1957-A3D1-6FD5-F7CE953B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16BBB-F1EB-FE0C-CBE2-DD7CBA37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1516-4C3A-ADF1-8F2D-1241EB02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3A13-AE66-9689-726E-942E68C0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7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B004-F709-19E3-B097-C12DE7CD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19006-B7F6-F4F1-EC0A-833221BF9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8EA63-76D5-BCBA-6CCD-406E0B3E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DC24-758B-08D9-85CC-C45C7642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E83E-4C82-748B-E798-39D07AFE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8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9617A-0883-0DB4-BECD-C3AFD5FB3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23A1F-046A-0214-BFB1-B6B303C7E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02479-D39C-CCD4-3983-E04AF7A2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3C57-BEC4-1924-CD98-D63C290F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014C-CBEB-0F5A-2062-0455EF7C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6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DA1F-6C6A-AAC9-CF9B-2BB4A4D7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A670-F207-D97F-3E91-B84C6D799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93A6-2B2C-D00F-CA66-99C7445E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D5F4-C47E-6A31-D2B4-974592C6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C775-10A9-D374-EE6A-2B551D15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2583-C2FF-D102-596A-7A63A03C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F2EA0-20C9-C0FE-7FBD-1DFE4E0B1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127A-E91D-5C35-2E26-F70E60E2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9BC5-4DC5-6549-6AAC-242782A1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C1ED-CB7A-07A4-5A31-7BAEE95D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8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3B47-9F95-E089-B350-98E038F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8466-3EE1-A78D-1E55-278243755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B4E71-232E-1BC8-1F36-4154ED2BC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10B75-6A8C-5C52-2734-EBAEDEBC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25F3C-91E2-326A-B2D9-58AF32EC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3EFC6-3E93-C57D-7607-1D31F88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7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66BD-1DE1-07CD-00BD-0A10D46A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BDFE6-E244-6DB4-96EA-FC3726DC1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4CA5B-7981-B46F-4610-A4E8A6FF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A0B9C-580C-1BD1-171A-EFA5B396B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AD97C-14A9-1766-1106-6ADAA135D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63657-DCED-5CD4-15F5-B14B0CC5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74ED1-EAF7-B025-4E30-1E437C79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9A617-EA64-ED3A-4295-B9A8D91F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5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8CA3-3E90-9CE5-BE9C-B9CFF5FD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A1EC4-5D66-A75E-0189-CF4B5015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025B1-03E9-D031-D29E-0AE69840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50B38-808C-0484-C255-2177D295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9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B4867-81FB-A027-6379-095E3042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C7A15-8A80-3E07-C294-2411F8AA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ABE3C-CCE3-565F-B3E1-68C92646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1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EB0A-FCE9-A6E1-E987-F8753591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E32D-D661-1EEB-73B4-EC7DC838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23E1F-BCF5-A309-C6C7-D1E17A02A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E0B37-D07A-F554-FA04-2D827791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D869D-ADB4-2BD4-1721-0D48F18D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98055-69AB-5A5A-FC36-E86C06FF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4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B01F-BB77-69AD-AD92-9794C1BC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B9819-FCAB-728A-8F13-63C677BC0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9DC74-2E67-6DF6-1BBA-E0BA1378E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9CF5-5662-B9C4-AF6A-79F08660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422CE-C544-FD5F-2FEA-977D3D19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28E41-C589-2C9B-AB9E-33EAFFD1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4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F7E05-5E68-695C-FD0C-233F474B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87168-56C0-EA6C-4784-E82E67DCA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7DA7-2B3C-493A-41CC-22C7B2F0A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F7CE-D60B-48DC-9281-9B79D7AE18C9}" type="datetimeFigureOut">
              <a:rPr lang="en-GB" smtClean="0"/>
              <a:t>30/12/2025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0507-6B7C-285A-87A3-9784FA26E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50E83-5553-9F10-7B76-EAD74AA92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7915-D3BA-48F5-ACF9-AD3362C52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AB62-CC45-4A6B-365A-4E9687FAA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1490"/>
            <a:ext cx="9144000" cy="2387600"/>
          </a:xfrm>
        </p:spPr>
        <p:txBody>
          <a:bodyPr/>
          <a:lstStyle/>
          <a:p>
            <a:r>
              <a:rPr lang="en-GB" b="1" dirty="0"/>
              <a:t>Calculating Cantenna Dimensions for H-Line</a:t>
            </a:r>
          </a:p>
        </p:txBody>
      </p:sp>
    </p:spTree>
    <p:extLst>
      <p:ext uri="{BB962C8B-B14F-4D97-AF65-F5344CB8AC3E}">
        <p14:creationId xmlns:p14="http://schemas.microsoft.com/office/powerpoint/2010/main" val="312546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40A3-8F91-F7D7-2290-0158D0F5B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702" y="0"/>
            <a:ext cx="9144000" cy="172347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Choke rings for cantennas in hydrogen line radio astronomy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E8627-AE1B-44D0-732D-9996E2A0DA7B}"/>
              </a:ext>
            </a:extLst>
          </p:cNvPr>
          <p:cNvSpPr txBox="1"/>
          <p:nvPr/>
        </p:nvSpPr>
        <p:spPr>
          <a:xfrm>
            <a:off x="615820" y="1710049"/>
            <a:ext cx="113273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A waveguide choke ring is a special conductive groove or structure around a waveguide opening, used to improve performance by suppressing unwanted modes, reducing reflections (improving impedance matching), or shaping radiation patterns, often seen in high-performance feeds for satellite dishes or specialized antennas to improve efficiency, bandwidth, and reduce cross-polarization. Essentially, it acts as a parasitic element or a broadband matching network to control how microwave energy radiates or couples between components, preventing signal leakage and improving directivity, especially in compact designs.</a:t>
            </a:r>
          </a:p>
        </p:txBody>
      </p:sp>
    </p:spTree>
    <p:extLst>
      <p:ext uri="{BB962C8B-B14F-4D97-AF65-F5344CB8AC3E}">
        <p14:creationId xmlns:p14="http://schemas.microsoft.com/office/powerpoint/2010/main" val="24154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86A18-7B50-9A79-B38E-B7B54BA7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6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62C4-0015-ADC9-6A23-8A993E95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Choke Ring Design (Waveguide Choke)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53235-5903-E5D5-2537-1DE3267C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825624"/>
            <a:ext cx="11308701" cy="5032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Choke ring = physical structure around mouth of cantenna/feed horn/antenna.</a:t>
            </a:r>
          </a:p>
          <a:p>
            <a:pPr lvl="0"/>
            <a:r>
              <a:rPr lang="en-GB" b="1" dirty="0"/>
              <a:t>Purpose:</a:t>
            </a:r>
            <a:r>
              <a:rPr lang="en-GB" dirty="0"/>
              <a:t> Improves beam efficiency &amp; reduces side lobes (cutting down noise from unwanted directions).</a:t>
            </a:r>
          </a:p>
          <a:p>
            <a:pPr lvl="0"/>
            <a:r>
              <a:rPr lang="en-GB" b="1" dirty="0"/>
              <a:t>Design Considerations:</a:t>
            </a:r>
            <a:endParaRPr lang="en-GB" dirty="0"/>
          </a:p>
          <a:p>
            <a:pPr lvl="1"/>
            <a:r>
              <a:rPr lang="en-GB" b="1" dirty="0"/>
              <a:t>Dimensions frequency-dependent:</a:t>
            </a:r>
            <a:r>
              <a:rPr lang="en-GB" dirty="0"/>
              <a:t> Dimeter &amp; depth of choke ring is critical and precisely calculated based on operating frequency (1420 MHz for h-line projects).</a:t>
            </a:r>
          </a:p>
          <a:p>
            <a:pPr lvl="1"/>
            <a:r>
              <a:rPr lang="en-GB" b="1" dirty="0"/>
              <a:t>Calculation Tools:</a:t>
            </a:r>
            <a:r>
              <a:rPr lang="en-GB" dirty="0"/>
              <a:t> Specialized Excel sheets &amp; software from sources like the SETI League or specific amateur radio operators (e.g., JA6XKQ) are used to determine these exact dimensions.</a:t>
            </a:r>
          </a:p>
          <a:p>
            <a:pPr lvl="1"/>
            <a:r>
              <a:rPr lang="en-GB" b="1" dirty="0"/>
              <a:t>Construction:</a:t>
            </a:r>
            <a:r>
              <a:rPr lang="en-GB" dirty="0"/>
              <a:t> Prototypes can be built from sheet metal or even simple folded mesh to test effectiveness.</a:t>
            </a:r>
          </a:p>
          <a:p>
            <a:pPr lvl="1"/>
            <a:r>
              <a:rPr lang="en-GB" b="1" dirty="0"/>
              <a:t>Placement:</a:t>
            </a:r>
            <a:r>
              <a:rPr lang="en-GB" dirty="0"/>
              <a:t> The choke ring is typically placed a short distance from the mouth of the feed element.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58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97A1-9A03-ED0B-709A-90B5D1E4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SETI League Choke Design </a:t>
            </a:r>
            <a:r>
              <a:rPr lang="en-GB" sz="3200" dirty="0"/>
              <a:t>http://setileague.org/hardware/feedchok.htm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4C668-F3F0-ED24-6BA1-03718E5E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13" t="15419" r="33271" b="11702"/>
          <a:stretch>
            <a:fillRect/>
          </a:stretch>
        </p:blipFill>
        <p:spPr>
          <a:xfrm>
            <a:off x="755779" y="1619250"/>
            <a:ext cx="4244846" cy="499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2F1DD-6B2D-1637-191C-CCCDA532C028}"/>
              </a:ext>
            </a:extLst>
          </p:cNvPr>
          <p:cNvSpPr txBox="1"/>
          <p:nvPr/>
        </p:nvSpPr>
        <p:spPr>
          <a:xfrm>
            <a:off x="5309118" y="6270171"/>
            <a:ext cx="190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SETI League Photo</a:t>
            </a:r>
          </a:p>
        </p:txBody>
      </p:sp>
    </p:spTree>
    <p:extLst>
      <p:ext uri="{BB962C8B-B14F-4D97-AF65-F5344CB8AC3E}">
        <p14:creationId xmlns:p14="http://schemas.microsoft.com/office/powerpoint/2010/main" val="234387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0DB3-DF5D-9806-6C46-0719269E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755780"/>
            <a:ext cx="6952861" cy="1325563"/>
          </a:xfrm>
        </p:spPr>
        <p:txBody>
          <a:bodyPr>
            <a:normAutofit/>
          </a:bodyPr>
          <a:lstStyle/>
          <a:p>
            <a:r>
              <a:rPr lang="en-GB" dirty="0"/>
              <a:t>Design by Barry </a:t>
            </a:r>
            <a:r>
              <a:rPr lang="en-GB" dirty="0" err="1"/>
              <a:t>Malowanchuk</a:t>
            </a:r>
            <a:br>
              <a:rPr lang="en-GB" dirty="0"/>
            </a:br>
            <a:r>
              <a:rPr lang="en-GB" dirty="0"/>
              <a:t>VE4MA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3C150-A16A-B465-AE06-3E11AF59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564" r="1965" b="19457"/>
          <a:stretch>
            <a:fillRect/>
          </a:stretch>
        </p:blipFill>
        <p:spPr>
          <a:xfrm>
            <a:off x="239486" y="2743200"/>
            <a:ext cx="11952514" cy="3359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2AC4B-AEF3-F5A5-15B4-22E1CF43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97" t="24653" r="30970" b="51020"/>
          <a:stretch>
            <a:fillRect/>
          </a:stretch>
        </p:blipFill>
        <p:spPr>
          <a:xfrm>
            <a:off x="8068177" y="104484"/>
            <a:ext cx="3940320" cy="26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5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005B-4B7E-E50C-54B8-1F79C5DEA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6916-BC32-F2AC-A398-DAC726B1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755780"/>
            <a:ext cx="6952861" cy="1325563"/>
          </a:xfrm>
        </p:spPr>
        <p:txBody>
          <a:bodyPr>
            <a:normAutofit/>
          </a:bodyPr>
          <a:lstStyle/>
          <a:p>
            <a:r>
              <a:rPr lang="en-GB" dirty="0"/>
              <a:t>Design by Barry </a:t>
            </a:r>
            <a:r>
              <a:rPr lang="en-GB" dirty="0" err="1"/>
              <a:t>Malowanchuk</a:t>
            </a:r>
            <a:br>
              <a:rPr lang="en-GB" dirty="0"/>
            </a:br>
            <a:r>
              <a:rPr lang="en-GB" dirty="0"/>
              <a:t>VE4MA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532FB-CD6A-0B30-BCB7-227DD69C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564" r="1965" b="19457"/>
          <a:stretch>
            <a:fillRect/>
          </a:stretch>
        </p:blipFill>
        <p:spPr>
          <a:xfrm>
            <a:off x="239486" y="2743200"/>
            <a:ext cx="11952514" cy="3359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7C2FE8-07A5-030A-BA4F-4D8D4FE8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97" t="24653" r="30970" b="51020"/>
          <a:stretch>
            <a:fillRect/>
          </a:stretch>
        </p:blipFill>
        <p:spPr>
          <a:xfrm>
            <a:off x="8068177" y="104484"/>
            <a:ext cx="3940320" cy="2638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F78DE-5744-4FF7-AE36-7E62152B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90" y="839755"/>
            <a:ext cx="7321420" cy="54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0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5D8412-82CD-6884-083A-8C408B23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970" y="0"/>
            <a:ext cx="6139544" cy="6857999"/>
          </a:xfrm>
        </p:spPr>
        <p:txBody>
          <a:bodyPr>
            <a:normAutofit/>
          </a:bodyPr>
          <a:lstStyle/>
          <a:p>
            <a:r>
              <a:rPr lang="en-GB" sz="3600" dirty="0"/>
              <a:t>Dual feedhorns installed on EA3UM 5m SETI dish. These cylindrical waveguide feedhorns utilize choke rings of VE4MA design.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H-line feed offset from centre, allowing parasitic SETI whilst dish still used for another purpose.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8284D8-B7A8-B9B7-3E8E-3B18CEA9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1" y="1758918"/>
            <a:ext cx="47910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7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B2DF-12CF-7D4E-8F8B-AAF3006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609"/>
            <a:ext cx="4452257" cy="4450702"/>
          </a:xfrm>
        </p:spPr>
        <p:txBody>
          <a:bodyPr>
            <a:normAutofit/>
          </a:bodyPr>
          <a:lstStyle/>
          <a:p>
            <a:r>
              <a:rPr lang="en-GB" b="1" dirty="0"/>
              <a:t>Argus Station Measurements </a:t>
            </a:r>
            <a:r>
              <a:rPr lang="en-GB" sz="2000" b="1" dirty="0"/>
              <a:t>https://www.seti.net/indepth/calculators/calculators.php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18F58-BB41-A16C-C879-0EFE4FFE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57" t="20409" r="23623" b="13197"/>
          <a:stretch>
            <a:fillRect/>
          </a:stretch>
        </p:blipFill>
        <p:spPr>
          <a:xfrm>
            <a:off x="6115872" y="65314"/>
            <a:ext cx="6004594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933E-D11B-C74F-C219-1809F32D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SETI Calculators </a:t>
            </a:r>
            <a:r>
              <a:rPr lang="en-GB" sz="2000" b="1" dirty="0"/>
              <a:t>https://www.setileague.org/software/spreadsh.htm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016C-C37F-153F-C0C2-DF47C0B1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9" t="5324" r="1122" b="8299"/>
          <a:stretch>
            <a:fillRect/>
          </a:stretch>
        </p:blipFill>
        <p:spPr>
          <a:xfrm>
            <a:off x="1315616" y="1435020"/>
            <a:ext cx="10711543" cy="54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9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FFF51-B258-42A3-AFF9-9508FE95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Astropeiler Stove-Pipe Cantenna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0F46F-B78A-3B65-F490-E58C4325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40" t="17415" r="26224" b="30884"/>
          <a:stretch>
            <a:fillRect/>
          </a:stretch>
        </p:blipFill>
        <p:spPr>
          <a:xfrm>
            <a:off x="2631232" y="2055008"/>
            <a:ext cx="7520473" cy="48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F156-0EF3-3AD1-52E5-88A7F6C9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Waveguide wavelength (</a:t>
            </a:r>
            <a:r>
              <a:rPr lang="en-GB" b="1" dirty="0" err="1"/>
              <a:t>λg</a:t>
            </a:r>
            <a:r>
              <a:rPr lang="en-GB" b="1" dirty="0"/>
              <a:t>) &amp; probe placement — practical starting points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6F89-BECC-D260-5C12-064A6867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Waveguide wavelength </a:t>
            </a:r>
            <a:r>
              <a:rPr lang="en-GB" dirty="0" err="1"/>
              <a:t>λg</a:t>
            </a:r>
            <a:r>
              <a:rPr lang="en-GB" dirty="0"/>
              <a:t> = λ₀ / sqrt(1−(fc/f)²). Using the TE11 fc above:</a:t>
            </a:r>
          </a:p>
          <a:p>
            <a:pPr lvl="0"/>
            <a:r>
              <a:rPr lang="en-GB" dirty="0"/>
              <a:t>145 mm </a:t>
            </a:r>
            <a:r>
              <a:rPr lang="en-GB" dirty="0" err="1"/>
              <a:t>dia</a:t>
            </a:r>
            <a:r>
              <a:rPr lang="en-GB" dirty="0"/>
              <a:t> → </a:t>
            </a:r>
            <a:r>
              <a:rPr lang="en-GB" b="1" dirty="0" err="1"/>
              <a:t>λg</a:t>
            </a:r>
            <a:r>
              <a:rPr lang="en-GB" b="1" dirty="0"/>
              <a:t> ≈ 404 mm</a:t>
            </a:r>
            <a:r>
              <a:rPr lang="en-GB" dirty="0"/>
              <a:t> → place probe </a:t>
            </a:r>
            <a:r>
              <a:rPr lang="en-GB" b="1" dirty="0"/>
              <a:t>≈ 0.25–0.40·λg ≈ 100–162 mm</a:t>
            </a:r>
            <a:r>
              <a:rPr lang="en-GB" dirty="0"/>
              <a:t> from back wall as a tuning range to try.</a:t>
            </a:r>
          </a:p>
          <a:p>
            <a:pPr lvl="0"/>
            <a:r>
              <a:rPr lang="en-GB" dirty="0"/>
              <a:t>165 mm </a:t>
            </a:r>
            <a:r>
              <a:rPr lang="en-GB" dirty="0" err="1"/>
              <a:t>dia</a:t>
            </a:r>
            <a:r>
              <a:rPr lang="en-GB" dirty="0"/>
              <a:t> → </a:t>
            </a:r>
            <a:r>
              <a:rPr lang="en-GB" b="1" dirty="0" err="1"/>
              <a:t>λg</a:t>
            </a:r>
            <a:r>
              <a:rPr lang="en-GB" b="1" dirty="0"/>
              <a:t> ≈ 319 mm</a:t>
            </a:r>
            <a:r>
              <a:rPr lang="en-GB" dirty="0"/>
              <a:t> → place probe </a:t>
            </a:r>
            <a:r>
              <a:rPr lang="en-GB" b="1" dirty="0"/>
              <a:t>≈ 0.25–0.40·λg ≈ 80–128 mm</a:t>
            </a:r>
            <a:r>
              <a:rPr lang="en-GB" dirty="0"/>
              <a:t> from back wall.</a:t>
            </a:r>
            <a:br>
              <a:rPr lang="en-GB" dirty="0"/>
            </a:br>
            <a:r>
              <a:rPr lang="en-GB" dirty="0"/>
              <a:t>Many builders report good starting probe positions around 3–3.5 in (≈75–89 mm) for the ~154 mm cans; so use the ranges above and fine-tune while measuring return loss.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70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6339-7C17-C5AB-5E43-44F5B116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Can length, probe tip and other tips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BDF2-0252-D6F3-B222-C6F40693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Can length: many practical designs use </a:t>
            </a:r>
            <a:r>
              <a:rPr lang="en-GB" b="1" dirty="0"/>
              <a:t>~0.75–1.0·λg</a:t>
            </a:r>
            <a:r>
              <a:rPr lang="en-GB" dirty="0"/>
              <a:t> (experimentally people report ~0.75·λg works well for 6" cans). A short choke / flange at the mouth helps control pattern and improve matching.</a:t>
            </a:r>
          </a:p>
          <a:p>
            <a:pPr lvl="0"/>
            <a:r>
              <a:rPr lang="en-GB" dirty="0"/>
              <a:t>Probe (pin) length: start near a quarter-wave in free space (~52–53 mm) and trim for best return loss inside the can. Use an LNA at the probe and an </a:t>
            </a:r>
            <a:r>
              <a:rPr lang="en-GB" dirty="0" err="1"/>
              <a:t>analyzer</a:t>
            </a:r>
            <a:r>
              <a:rPr lang="en-GB" dirty="0"/>
              <a:t>/SWR meter or NWA to tune.</a:t>
            </a:r>
          </a:p>
          <a:p>
            <a:pPr lvl="0"/>
            <a:r>
              <a:rPr lang="en-GB" dirty="0"/>
              <a:t>Mechanical: 165 mm cans (or buckets) are a bit heavier/larger — make sure mounts and supports are solid. Add a choke/flange or taper if you use the cantenna as a feed for a dish.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69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F899-4E91-0927-64F7-97380377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Mode behaviour for a 160 mm diameter cantenna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E8E8F-78AC-110C-B7BD-E1DF154B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690688"/>
            <a:ext cx="11635274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If D   = 160 mm, c   = 3e8 m/s, f   = 1420.4058 MHz, λ0  ≈ 211 mm   (free-space wavelength)</a:t>
            </a:r>
          </a:p>
          <a:p>
            <a:pPr marL="0" indent="0">
              <a:buNone/>
            </a:pPr>
            <a:r>
              <a:rPr lang="en-GB" sz="2400" b="1" dirty="0"/>
              <a:t>TE11 cutoff frequency</a:t>
            </a:r>
          </a:p>
          <a:p>
            <a:pPr marL="0" indent="0">
              <a:buNone/>
            </a:pPr>
            <a:r>
              <a:rPr lang="en-GB" sz="2400" dirty="0"/>
              <a:t>Formula (circular waveguide): fc_TE11 = (1.841 * c) / (pi * D)</a:t>
            </a:r>
          </a:p>
          <a:p>
            <a:pPr marL="0" indent="0">
              <a:buNone/>
            </a:pPr>
            <a:r>
              <a:rPr lang="en-GB" sz="2400" dirty="0"/>
              <a:t>Insert numbers (convert D = 0.160 m): fc_TE11 ≈ (1.841 * 3e8) / (3.1416 * 0.160)</a:t>
            </a:r>
          </a:p>
          <a:p>
            <a:pPr marL="0" indent="0">
              <a:buNone/>
            </a:pPr>
            <a:r>
              <a:rPr lang="en-GB" sz="2400" dirty="0"/>
              <a:t>fc_TE11 ≈ 1.10 GHz</a:t>
            </a:r>
          </a:p>
          <a:p>
            <a:pPr marL="0" indent="0">
              <a:buNone/>
            </a:pPr>
            <a:r>
              <a:rPr lang="en-GB" sz="2400" b="1" dirty="0"/>
              <a:t>TE21 cutoff frequency</a:t>
            </a:r>
          </a:p>
          <a:p>
            <a:pPr marL="0" indent="0">
              <a:buNone/>
            </a:pPr>
            <a:r>
              <a:rPr lang="en-GB" sz="2400" dirty="0"/>
              <a:t>fc_TE21 = (3.054 * c) / (pi * D)</a:t>
            </a:r>
          </a:p>
          <a:p>
            <a:pPr marL="0" indent="0">
              <a:buNone/>
            </a:pPr>
            <a:r>
              <a:rPr lang="en-GB" sz="2400" dirty="0"/>
              <a:t>Numerically:</a:t>
            </a:r>
          </a:p>
          <a:p>
            <a:pPr marL="0" indent="0">
              <a:buNone/>
            </a:pPr>
            <a:r>
              <a:rPr lang="en-GB" sz="2400" dirty="0"/>
              <a:t>fc_TE21 ≈ (3.054 * 3e8) / (3.1416 * 0.160)</a:t>
            </a:r>
          </a:p>
          <a:p>
            <a:pPr marL="0" indent="0">
              <a:buNone/>
            </a:pPr>
            <a:r>
              <a:rPr lang="en-GB" sz="2400" dirty="0"/>
              <a:t>fc_TE21 ≈ 1.82 GHz</a:t>
            </a:r>
          </a:p>
          <a:p>
            <a:pPr marL="0" indent="0">
              <a:buNone/>
            </a:pPr>
            <a:r>
              <a:rPr lang="en-GB" sz="2400" b="1" dirty="0"/>
              <a:t>Since: </a:t>
            </a:r>
            <a:r>
              <a:rPr lang="en-GB" sz="2400" dirty="0"/>
              <a:t>fc_TE11 &lt; 1420 MHz &lt; fc_TE21 the can operates </a:t>
            </a:r>
            <a:r>
              <a:rPr lang="en-GB" sz="2400" b="1" dirty="0"/>
              <a:t>single-mode</a:t>
            </a:r>
            <a:r>
              <a:rPr lang="en-GB" sz="2400" dirty="0"/>
              <a:t> at 1420 MHz (ideal).</a:t>
            </a:r>
          </a:p>
          <a:p>
            <a:pPr marL="0" indent="0">
              <a:buNone/>
            </a:pP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400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C264-8C31-DAB3-B281-8D161266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Waveguide wavelength (</a:t>
            </a:r>
            <a:r>
              <a:rPr lang="en-GB" b="1" dirty="0" err="1"/>
              <a:t>λg</a:t>
            </a:r>
            <a:r>
              <a:rPr lang="en-GB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8D98-D556-AA6C-FB8B-1C642783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Formula:</a:t>
            </a: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err="1"/>
              <a:t>λg</a:t>
            </a:r>
            <a:r>
              <a:rPr lang="en-GB" sz="3200" dirty="0"/>
              <a:t> = λ0 / sqrt(1 - (fc_TE11 / f)^2)</a:t>
            </a:r>
          </a:p>
          <a:p>
            <a:pPr marL="0" indent="0">
              <a:buNone/>
            </a:pPr>
            <a:r>
              <a:rPr lang="en-GB" sz="3200" dirty="0"/>
              <a:t>Compute ratio:</a:t>
            </a:r>
          </a:p>
          <a:p>
            <a:pPr marL="0" indent="0">
              <a:buNone/>
            </a:pPr>
            <a:r>
              <a:rPr lang="en-GB" sz="3200" dirty="0"/>
              <a:t>	(fc_TE11 / f) ≈ (1.10 / 1.420) ≈ 0.775</a:t>
            </a:r>
          </a:p>
          <a:p>
            <a:pPr marL="0" indent="0">
              <a:buNone/>
            </a:pPr>
            <a:r>
              <a:rPr lang="en-GB" sz="3200" dirty="0"/>
              <a:t>	(fc_TE11 / f)^2 ≈ 0.6006</a:t>
            </a:r>
          </a:p>
          <a:p>
            <a:pPr marL="0" indent="0">
              <a:buNone/>
            </a:pPr>
            <a:r>
              <a:rPr lang="en-GB" sz="3200" dirty="0"/>
              <a:t>Then:</a:t>
            </a:r>
          </a:p>
          <a:p>
            <a:pPr marL="0" indent="0">
              <a:buNone/>
            </a:pPr>
            <a:r>
              <a:rPr lang="en-GB" sz="3200" dirty="0"/>
              <a:t>	1 - 0.6006 = 0.3994</a:t>
            </a:r>
          </a:p>
          <a:p>
            <a:pPr marL="0" indent="0">
              <a:buNone/>
            </a:pPr>
            <a:r>
              <a:rPr lang="en-GB" sz="3200" dirty="0"/>
              <a:t>	sqrt(0.3994) ≈ 0.632</a:t>
            </a:r>
          </a:p>
          <a:p>
            <a:pPr marL="0" indent="0">
              <a:buNone/>
            </a:pPr>
            <a:r>
              <a:rPr lang="en-GB" sz="3200" dirty="0">
                <a:sym typeface="Wingdings" panose="05000000000000000000" pitchFamily="2" charset="2"/>
              </a:rPr>
              <a:t> </a:t>
            </a:r>
            <a:r>
              <a:rPr lang="en-GB" sz="3200" dirty="0" err="1"/>
              <a:t>λg</a:t>
            </a:r>
            <a:r>
              <a:rPr lang="en-GB" sz="3200" dirty="0"/>
              <a:t> = 211 mm / 0.632 ≈ 336 mm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3371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092-E57C-151E-102E-30BC30D1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Probe distance from back of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75AA-7BA0-2F6F-476D-E241E986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Use 0.25–0.40 of </a:t>
            </a:r>
            <a:r>
              <a:rPr lang="en-GB" sz="3600" dirty="0" err="1"/>
              <a:t>λg</a:t>
            </a:r>
            <a:r>
              <a:rPr lang="en-GB" sz="3600" dirty="0"/>
              <a:t>:</a:t>
            </a:r>
          </a:p>
          <a:p>
            <a:pPr marL="0" indent="0">
              <a:buNone/>
            </a:pPr>
            <a:r>
              <a:rPr lang="en-GB" sz="3600" dirty="0"/>
              <a:t>0.25 * </a:t>
            </a:r>
            <a:r>
              <a:rPr lang="en-GB" sz="3600" dirty="0" err="1"/>
              <a:t>λg</a:t>
            </a:r>
            <a:r>
              <a:rPr lang="en-GB" sz="3600" dirty="0"/>
              <a:t> ≈ 0.25 * 336 ≈ 84 mm</a:t>
            </a:r>
          </a:p>
          <a:p>
            <a:pPr marL="0" indent="0">
              <a:buNone/>
            </a:pPr>
            <a:r>
              <a:rPr lang="en-GB" sz="3600" dirty="0"/>
              <a:t> </a:t>
            </a:r>
          </a:p>
          <a:p>
            <a:pPr marL="0" indent="0">
              <a:buNone/>
            </a:pPr>
            <a:r>
              <a:rPr lang="en-GB" sz="3600" dirty="0"/>
              <a:t>0.35 * </a:t>
            </a:r>
            <a:r>
              <a:rPr lang="en-GB" sz="3600" dirty="0" err="1"/>
              <a:t>λg</a:t>
            </a:r>
            <a:r>
              <a:rPr lang="en-GB" sz="3600" dirty="0"/>
              <a:t> ≈ 0.35 * 336 ≈ 118 mm</a:t>
            </a:r>
          </a:p>
          <a:p>
            <a:pPr marL="0" indent="0">
              <a:buNone/>
            </a:pPr>
            <a:r>
              <a:rPr lang="en-GB" sz="3600" dirty="0"/>
              <a:t> </a:t>
            </a:r>
          </a:p>
          <a:p>
            <a:pPr marL="0" indent="0">
              <a:buNone/>
            </a:pPr>
            <a:r>
              <a:rPr lang="en-GB" sz="3600" b="1" dirty="0"/>
              <a:t>Recommended starting value: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Probe distance = 90–100 mm from the back plate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3584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94E2-84CB-5A42-F19D-4428070A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Probe (feed pin)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46CB4-2DC4-792C-CC3C-72B115D6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 with quarter-wave in free space:</a:t>
            </a:r>
          </a:p>
          <a:p>
            <a:pPr marL="0" indent="0">
              <a:buNone/>
            </a:pPr>
            <a:r>
              <a:rPr lang="en-GB" dirty="0" err="1"/>
              <a:t>L_probe</a:t>
            </a:r>
            <a:r>
              <a:rPr lang="en-GB" dirty="0"/>
              <a:t> ≈ λ0 / 4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err="1"/>
              <a:t>L_probe</a:t>
            </a:r>
            <a:r>
              <a:rPr lang="en-GB" dirty="0"/>
              <a:t> ≈ 211 / 4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err="1"/>
              <a:t>L_probe</a:t>
            </a:r>
            <a:r>
              <a:rPr lang="en-GB" dirty="0"/>
              <a:t> ≈ 52–53 mm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Trim by a few mm during tuning.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8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6991-41D8-0764-F47F-EF19CDC3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7B105-BE0E-8A4E-616B-F03F29CC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08" y="1825625"/>
            <a:ext cx="101517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 = 150-160 mm</a:t>
            </a:r>
          </a:p>
          <a:p>
            <a:pPr marL="0" indent="0">
              <a:buNone/>
            </a:pPr>
            <a:r>
              <a:rPr lang="en-GB" dirty="0"/>
              <a:t>Height = 165 mm (good)</a:t>
            </a:r>
          </a:p>
          <a:p>
            <a:pPr marL="0" indent="0">
              <a:buNone/>
            </a:pPr>
            <a:r>
              <a:rPr lang="en-GB" dirty="0"/>
              <a:t>fc_TE11 ≈ 1.10 GHz</a:t>
            </a:r>
          </a:p>
          <a:p>
            <a:pPr marL="0" indent="0">
              <a:buNone/>
            </a:pPr>
            <a:r>
              <a:rPr lang="en-GB" dirty="0"/>
              <a:t>fc_TE21 ≈ 1.82 GHz</a:t>
            </a:r>
          </a:p>
          <a:p>
            <a:pPr marL="0" indent="0">
              <a:buNone/>
            </a:pPr>
            <a:r>
              <a:rPr lang="en-GB" dirty="0"/>
              <a:t>Operates single-mode at 1420 MHz</a:t>
            </a:r>
          </a:p>
          <a:p>
            <a:pPr marL="0" indent="0">
              <a:buNone/>
            </a:pPr>
            <a:r>
              <a:rPr lang="en-GB" dirty="0" err="1"/>
              <a:t>λg</a:t>
            </a:r>
            <a:r>
              <a:rPr lang="en-GB" dirty="0"/>
              <a:t> ≈ 336 mm</a:t>
            </a:r>
          </a:p>
          <a:p>
            <a:pPr marL="0" indent="0">
              <a:buNone/>
            </a:pPr>
            <a:r>
              <a:rPr lang="en-GB" dirty="0"/>
              <a:t>Probe distance = 90–100 mm, Astropeiler 93mm with D=150mm</a:t>
            </a:r>
          </a:p>
          <a:p>
            <a:pPr marL="0" indent="0">
              <a:buNone/>
            </a:pPr>
            <a:r>
              <a:rPr lang="en-GB" dirty="0"/>
              <a:t>Probe length = 52–53 mm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29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981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Calculating Cantenna Dimensions for H-Line</vt:lpstr>
      <vt:lpstr>Astropeiler Stove-Pipe Cantenna Design</vt:lpstr>
      <vt:lpstr>Waveguide wavelength (λg) &amp; probe placement — practical starting points</vt:lpstr>
      <vt:lpstr>Can length, probe tip and other tips</vt:lpstr>
      <vt:lpstr>Mode behaviour for a 160 mm diameter cantenna</vt:lpstr>
      <vt:lpstr>Waveguide wavelength (λg)</vt:lpstr>
      <vt:lpstr>Probe distance from back of can</vt:lpstr>
      <vt:lpstr>Probe (feed pin) length</vt:lpstr>
      <vt:lpstr>Summary Values</vt:lpstr>
      <vt:lpstr>Choke rings for cantennas in hydrogen line radio astronomy</vt:lpstr>
      <vt:lpstr>PowerPoint Presentation</vt:lpstr>
      <vt:lpstr>Choke Ring Design (Waveguide Choke)</vt:lpstr>
      <vt:lpstr>SETI League Choke Design http://setileague.org/hardware/feedchok.htm</vt:lpstr>
      <vt:lpstr>Design by Barry Malowanchuk VE4MA</vt:lpstr>
      <vt:lpstr>Design by Barry Malowanchuk VE4MA</vt:lpstr>
      <vt:lpstr>Dual feedhorns installed on EA3UM 5m SETI dish. These cylindrical waveguide feedhorns utilize choke rings of VE4MA design.  H-line feed offset from centre, allowing parasitic SETI whilst dish still used for another purpose.</vt:lpstr>
      <vt:lpstr>Argus Station Measurements https://www.seti.net/indepth/calculators/calculators.php</vt:lpstr>
      <vt:lpstr>SETI Calculators https://www.setileague.org/software/spreadsh.htm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3</cp:revision>
  <dcterms:created xsi:type="dcterms:W3CDTF">2025-12-30T22:37:22Z</dcterms:created>
  <dcterms:modified xsi:type="dcterms:W3CDTF">2025-12-30T23:36:19Z</dcterms:modified>
</cp:coreProperties>
</file>