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0" r:id="rId3"/>
    <p:sldId id="278" r:id="rId4"/>
    <p:sldId id="275" r:id="rId5"/>
    <p:sldId id="342" r:id="rId6"/>
    <p:sldId id="338" r:id="rId7"/>
    <p:sldId id="344" r:id="rId8"/>
    <p:sldId id="343" r:id="rId9"/>
    <p:sldId id="262" r:id="rId10"/>
    <p:sldId id="264" r:id="rId11"/>
    <p:sldId id="337" r:id="rId12"/>
    <p:sldId id="270" r:id="rId13"/>
    <p:sldId id="345" r:id="rId14"/>
    <p:sldId id="289" r:id="rId15"/>
    <p:sldId id="277" r:id="rId16"/>
    <p:sldId id="290" r:id="rId17"/>
    <p:sldId id="339" r:id="rId18"/>
    <p:sldId id="302" r:id="rId19"/>
    <p:sldId id="346" r:id="rId20"/>
    <p:sldId id="334" r:id="rId21"/>
    <p:sldId id="336" r:id="rId22"/>
    <p:sldId id="288" r:id="rId23"/>
    <p:sldId id="266" r:id="rId24"/>
    <p:sldId id="293" r:id="rId25"/>
    <p:sldId id="299" r:id="rId26"/>
    <p:sldId id="300" r:id="rId27"/>
    <p:sldId id="307" r:id="rId28"/>
    <p:sldId id="347" r:id="rId29"/>
    <p:sldId id="348" r:id="rId30"/>
    <p:sldId id="341" r:id="rId31"/>
    <p:sldId id="310" r:id="rId3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6CA0E758-F6ED-44D9-BEA1-A3C17CBADC14}" type="datetimeFigureOut">
              <a:rPr lang="en-GB"/>
              <a:pPr>
                <a:defRPr/>
              </a:pPr>
              <a:t>10/08/2025</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DF08890D-DE43-492C-8BE9-4E5DBCD969A7}" type="slidenum">
              <a:rPr lang="en-GB"/>
              <a:pPr>
                <a:defRPr/>
              </a:pPr>
              <a:t>‹#›</a:t>
            </a:fld>
            <a:endParaRPr lang="en-GB"/>
          </a:p>
        </p:txBody>
      </p:sp>
    </p:spTree>
    <p:extLst>
      <p:ext uri="{BB962C8B-B14F-4D97-AF65-F5344CB8AC3E}">
        <p14:creationId xmlns:p14="http://schemas.microsoft.com/office/powerpoint/2010/main" val="40163342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D28B5FF-4DCF-4622-8577-3AA40603DADF}" type="datetimeFigureOut">
              <a:rPr lang="en-GB"/>
              <a:pPr>
                <a:defRPr/>
              </a:pPr>
              <a:t>10/08/2025</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23BFEB1-096E-49A1-995C-19A3C3298722}" type="slidenum">
              <a:rPr lang="en-GB"/>
              <a:pPr>
                <a:defRPr/>
              </a:pPr>
              <a:t>‹#›</a:t>
            </a:fld>
            <a:endParaRPr lang="en-GB"/>
          </a:p>
        </p:txBody>
      </p:sp>
    </p:spTree>
    <p:extLst>
      <p:ext uri="{BB962C8B-B14F-4D97-AF65-F5344CB8AC3E}">
        <p14:creationId xmlns:p14="http://schemas.microsoft.com/office/powerpoint/2010/main" val="79511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586CDF3-85CF-431B-BFF4-E78AD961FE50}" type="datetimeFigureOut">
              <a:rPr lang="en-GB"/>
              <a:pPr>
                <a:defRPr/>
              </a:pPr>
              <a:t>10/08/2025</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D6A6DDF-588B-4A3B-8C7F-6BD17425EB8C}" type="slidenum">
              <a:rPr lang="en-GB"/>
              <a:pPr>
                <a:defRPr/>
              </a:pPr>
              <a:t>‹#›</a:t>
            </a:fld>
            <a:endParaRPr lang="en-GB"/>
          </a:p>
        </p:txBody>
      </p:sp>
    </p:spTree>
    <p:extLst>
      <p:ext uri="{BB962C8B-B14F-4D97-AF65-F5344CB8AC3E}">
        <p14:creationId xmlns:p14="http://schemas.microsoft.com/office/powerpoint/2010/main" val="51952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4B93CCA-6F6C-4F56-B6EC-BC95065F294B}" type="datetimeFigureOut">
              <a:rPr lang="en-GB"/>
              <a:pPr>
                <a:defRPr/>
              </a:pPr>
              <a:t>10/08/2025</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64F84B5-CD1A-45C9-B2CD-FCBD5DF3C5CF}" type="slidenum">
              <a:rPr lang="en-GB"/>
              <a:pPr>
                <a:defRPr/>
              </a:pPr>
              <a:t>‹#›</a:t>
            </a:fld>
            <a:endParaRPr lang="en-GB"/>
          </a:p>
        </p:txBody>
      </p:sp>
    </p:spTree>
    <p:extLst>
      <p:ext uri="{BB962C8B-B14F-4D97-AF65-F5344CB8AC3E}">
        <p14:creationId xmlns:p14="http://schemas.microsoft.com/office/powerpoint/2010/main" val="395864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A80B194-D8CE-4665-AB62-BEF997D4DFF6}" type="datetimeFigureOut">
              <a:rPr lang="en-GB"/>
              <a:pPr>
                <a:defRPr/>
              </a:pPr>
              <a:t>10/08/2025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031714-E362-4B3C-921F-F1D19A0FC18D}" type="slidenum">
              <a:rPr lang="en-GB"/>
              <a:pPr>
                <a:defRPr/>
              </a:pPr>
              <a:t>‹#›</a:t>
            </a:fld>
            <a:endParaRPr lang="en-GB"/>
          </a:p>
        </p:txBody>
      </p:sp>
    </p:spTree>
    <p:extLst>
      <p:ext uri="{BB962C8B-B14F-4D97-AF65-F5344CB8AC3E}">
        <p14:creationId xmlns:p14="http://schemas.microsoft.com/office/powerpoint/2010/main" val="148663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8E906A9-0DF8-4150-843B-510F9AA2F84E}" type="datetimeFigureOut">
              <a:rPr lang="en-GB"/>
              <a:pPr>
                <a:defRPr/>
              </a:pPr>
              <a:t>10/08/2025</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102FC522-0E82-4E2D-A7A6-72B6A944908A}" type="slidenum">
              <a:rPr lang="en-GB"/>
              <a:pPr>
                <a:defRPr/>
              </a:pPr>
              <a:t>‹#›</a:t>
            </a:fld>
            <a:endParaRPr lang="en-GB"/>
          </a:p>
        </p:txBody>
      </p:sp>
    </p:spTree>
    <p:extLst>
      <p:ext uri="{BB962C8B-B14F-4D97-AF65-F5344CB8AC3E}">
        <p14:creationId xmlns:p14="http://schemas.microsoft.com/office/powerpoint/2010/main" val="305328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8E7613F4-39C8-4CED-B257-2FF786B3B282}" type="datetimeFigureOut">
              <a:rPr lang="en-GB"/>
              <a:pPr>
                <a:defRPr/>
              </a:pPr>
              <a:t>10/08/2025</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B90E3ACE-0421-4E15-AA4B-563760C16C3F}" type="slidenum">
              <a:rPr lang="en-GB"/>
              <a:pPr>
                <a:defRPr/>
              </a:pPr>
              <a:t>‹#›</a:t>
            </a:fld>
            <a:endParaRPr lang="en-GB"/>
          </a:p>
        </p:txBody>
      </p:sp>
    </p:spTree>
    <p:extLst>
      <p:ext uri="{BB962C8B-B14F-4D97-AF65-F5344CB8AC3E}">
        <p14:creationId xmlns:p14="http://schemas.microsoft.com/office/powerpoint/2010/main" val="395533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0F063C33-6CF2-4E4E-A908-C548AE792D42}" type="datetimeFigureOut">
              <a:rPr lang="en-GB"/>
              <a:pPr>
                <a:defRPr/>
              </a:pPr>
              <a:t>10/08/2025</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09C31CDC-E44E-441F-BDCB-3A2E16AD1EFA}" type="slidenum">
              <a:rPr lang="en-GB"/>
              <a:pPr>
                <a:defRPr/>
              </a:pPr>
              <a:t>‹#›</a:t>
            </a:fld>
            <a:endParaRPr lang="en-GB"/>
          </a:p>
        </p:txBody>
      </p:sp>
    </p:spTree>
    <p:extLst>
      <p:ext uri="{BB962C8B-B14F-4D97-AF65-F5344CB8AC3E}">
        <p14:creationId xmlns:p14="http://schemas.microsoft.com/office/powerpoint/2010/main" val="173019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3BE96A9-2C94-46D6-BEC7-760731B5CB2B}" type="datetimeFigureOut">
              <a:rPr lang="en-GB"/>
              <a:pPr>
                <a:defRPr/>
              </a:pPr>
              <a:t>10/08/2025</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09592FAD-84AB-410F-90C7-8D7B9EC3C0AF}" type="slidenum">
              <a:rPr lang="en-GB"/>
              <a:pPr>
                <a:defRPr/>
              </a:pPr>
              <a:t>‹#›</a:t>
            </a:fld>
            <a:endParaRPr lang="en-GB"/>
          </a:p>
        </p:txBody>
      </p:sp>
    </p:spTree>
    <p:extLst>
      <p:ext uri="{BB962C8B-B14F-4D97-AF65-F5344CB8AC3E}">
        <p14:creationId xmlns:p14="http://schemas.microsoft.com/office/powerpoint/2010/main" val="320842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FA712CCC-2BD8-45B8-B74A-2CEF8A2AA383}" type="datetimeFigureOut">
              <a:rPr lang="en-GB"/>
              <a:pPr>
                <a:defRPr/>
              </a:pPr>
              <a:t>10/08/2025</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59C22D69-590E-4B2E-8C2F-FBCD5095564D}" type="slidenum">
              <a:rPr lang="en-GB"/>
              <a:pPr>
                <a:defRPr/>
              </a:pPr>
              <a:t>‹#›</a:t>
            </a:fld>
            <a:endParaRPr lang="en-GB"/>
          </a:p>
        </p:txBody>
      </p:sp>
    </p:spTree>
    <p:extLst>
      <p:ext uri="{BB962C8B-B14F-4D97-AF65-F5344CB8AC3E}">
        <p14:creationId xmlns:p14="http://schemas.microsoft.com/office/powerpoint/2010/main" val="254663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5A383F7-6FC7-4176-A9CC-E642356C0524}" type="datetimeFigureOut">
              <a:rPr lang="en-GB"/>
              <a:pPr>
                <a:defRPr/>
              </a:pPr>
              <a:t>10/08/2025</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2648846-934F-49C4-B61B-EED51B3B6197}" type="slidenum">
              <a:rPr lang="en-GB"/>
              <a:pPr>
                <a:defRPr/>
              </a:pPr>
              <a:t>‹#›</a:t>
            </a:fld>
            <a:endParaRPr lang="en-GB"/>
          </a:p>
        </p:txBody>
      </p:sp>
    </p:spTree>
    <p:extLst>
      <p:ext uri="{BB962C8B-B14F-4D97-AF65-F5344CB8AC3E}">
        <p14:creationId xmlns:p14="http://schemas.microsoft.com/office/powerpoint/2010/main" val="207522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GB"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240B0966-7687-45CA-8B11-23AC6B13A006}" type="datetimeFigureOut">
              <a:rPr lang="en-GB"/>
              <a:pPr>
                <a:defRPr/>
              </a:pPr>
              <a:t>10/08/2025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9DC495E7-4394-45FA-8844-101E484E39DC}"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Verdana" pitchFamily="34" charset="0"/>
        </a:defRPr>
      </a:lvl2pPr>
      <a:lvl3pPr algn="l" rtl="0" fontAlgn="base">
        <a:spcBef>
          <a:spcPct val="0"/>
        </a:spcBef>
        <a:spcAft>
          <a:spcPct val="0"/>
        </a:spcAft>
        <a:defRPr sz="5000">
          <a:solidFill>
            <a:schemeClr val="tx2"/>
          </a:solidFill>
          <a:latin typeface="Verdana" pitchFamily="34" charset="0"/>
        </a:defRPr>
      </a:lvl3pPr>
      <a:lvl4pPr algn="l" rtl="0" fontAlgn="base">
        <a:spcBef>
          <a:spcPct val="0"/>
        </a:spcBef>
        <a:spcAft>
          <a:spcPct val="0"/>
        </a:spcAft>
        <a:defRPr sz="5000">
          <a:solidFill>
            <a:schemeClr val="tx2"/>
          </a:solidFill>
          <a:latin typeface="Verdana" pitchFamily="34" charset="0"/>
        </a:defRPr>
      </a:lvl4pPr>
      <a:lvl5pPr algn="l" rtl="0" fontAlgn="base">
        <a:spcBef>
          <a:spcPct val="0"/>
        </a:spcBef>
        <a:spcAft>
          <a:spcPct val="0"/>
        </a:spcAft>
        <a:defRPr sz="5000">
          <a:solidFill>
            <a:schemeClr val="tx2"/>
          </a:solidFill>
          <a:latin typeface="Verdana" pitchFamily="34" charset="0"/>
        </a:defRPr>
      </a:lvl5pPr>
      <a:lvl6pPr marL="457200" algn="l" rtl="0" fontAlgn="base">
        <a:spcBef>
          <a:spcPct val="0"/>
        </a:spcBef>
        <a:spcAft>
          <a:spcPct val="0"/>
        </a:spcAft>
        <a:defRPr sz="5000">
          <a:solidFill>
            <a:schemeClr val="tx2"/>
          </a:solidFill>
          <a:latin typeface="Verdana" pitchFamily="34" charset="0"/>
        </a:defRPr>
      </a:lvl6pPr>
      <a:lvl7pPr marL="914400" algn="l" rtl="0" fontAlgn="base">
        <a:spcBef>
          <a:spcPct val="0"/>
        </a:spcBef>
        <a:spcAft>
          <a:spcPct val="0"/>
        </a:spcAft>
        <a:defRPr sz="5000">
          <a:solidFill>
            <a:schemeClr val="tx2"/>
          </a:solidFill>
          <a:latin typeface="Verdana" pitchFamily="34" charset="0"/>
        </a:defRPr>
      </a:lvl7pPr>
      <a:lvl8pPr marL="1371600" algn="l" rtl="0" fontAlgn="base">
        <a:spcBef>
          <a:spcPct val="0"/>
        </a:spcBef>
        <a:spcAft>
          <a:spcPct val="0"/>
        </a:spcAft>
        <a:defRPr sz="5000">
          <a:solidFill>
            <a:schemeClr val="tx2"/>
          </a:solidFill>
          <a:latin typeface="Verdana" pitchFamily="34" charset="0"/>
        </a:defRPr>
      </a:lvl8pPr>
      <a:lvl9pPr marL="1828800" algn="l" rtl="0" fontAlgn="base">
        <a:spcBef>
          <a:spcPct val="0"/>
        </a:spcBef>
        <a:spcAft>
          <a:spcPct val="0"/>
        </a:spcAft>
        <a:defRPr sz="5000">
          <a:solidFill>
            <a:schemeClr val="tx2"/>
          </a:solidFill>
          <a:latin typeface="Verdana"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ebp"/><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mailto:andrew@thornett.net" TargetMode="External"/><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828800"/>
          </a:xfrm>
        </p:spPr>
        <p:txBody>
          <a:bodyPr>
            <a:normAutofit fontScale="90000"/>
          </a:bodyPr>
          <a:lstStyle/>
          <a:p>
            <a:pPr algn="ctr" fontAlgn="auto">
              <a:spcAft>
                <a:spcPts val="0"/>
              </a:spcAft>
              <a:defRPr/>
            </a:pPr>
            <a:r>
              <a:rPr lang="en-GB" sz="3200" dirty="0">
                <a:solidFill>
                  <a:srgbClr val="FFC000"/>
                </a:solidFill>
              </a:rPr>
              <a:t>Workshop on using NanoVNA to test aerials/antennae using a mini-far field setup in </a:t>
            </a:r>
            <a:r>
              <a:rPr lang="en-GB" sz="3200">
                <a:solidFill>
                  <a:srgbClr val="FFC000"/>
                </a:solidFill>
              </a:rPr>
              <a:t>the workshop.</a:t>
            </a:r>
            <a:br>
              <a:rPr lang="en-GB" sz="3200" dirty="0">
                <a:solidFill>
                  <a:srgbClr val="FFC000"/>
                </a:solidFill>
              </a:rPr>
            </a:br>
            <a:r>
              <a:rPr lang="en-GB" sz="3200" dirty="0">
                <a:solidFill>
                  <a:srgbClr val="FFC000"/>
                </a:solidFill>
              </a:rPr>
              <a:t>EUCARA Harwell Campus UK September 2025</a:t>
            </a:r>
          </a:p>
        </p:txBody>
      </p:sp>
      <p:sp>
        <p:nvSpPr>
          <p:cNvPr id="5123" name="Subtitle 2"/>
          <p:cNvSpPr>
            <a:spLocks noGrp="1"/>
          </p:cNvSpPr>
          <p:nvPr>
            <p:ph type="subTitle" idx="1"/>
          </p:nvPr>
        </p:nvSpPr>
        <p:spPr>
          <a:xfrm>
            <a:off x="533400" y="4077072"/>
            <a:ext cx="7854950" cy="2376264"/>
          </a:xfrm>
        </p:spPr>
        <p:txBody>
          <a:bodyPr/>
          <a:lstStyle/>
          <a:p>
            <a:pPr marR="0"/>
            <a:r>
              <a:rPr lang="en-GB" altLang="en-US" dirty="0">
                <a:solidFill>
                  <a:srgbClr val="FFFF00"/>
                </a:solidFill>
              </a:rPr>
              <a:t>Andrew Thornett &amp; Jason Burnfield</a:t>
            </a:r>
          </a:p>
          <a:p>
            <a:pPr marR="0"/>
            <a:endParaRPr lang="en-GB" altLang="en-US" i="1" dirty="0">
              <a:solidFill>
                <a:srgbClr val="FFFF00"/>
              </a:solidFill>
            </a:endParaRPr>
          </a:p>
          <a:p>
            <a:pPr marR="0"/>
            <a:r>
              <a:rPr lang="en-GB" altLang="en-US" i="1" dirty="0">
                <a:solidFill>
                  <a:srgbClr val="FFFF00"/>
                </a:solidFill>
              </a:rPr>
              <a:t>With grateful thanks to Bryan Harber G8DKK for use of his slides and Jason </a:t>
            </a:r>
            <a:r>
              <a:rPr lang="en-GB" altLang="en-US" i="1" dirty="0" err="1">
                <a:solidFill>
                  <a:srgbClr val="FFFF00"/>
                </a:solidFill>
              </a:rPr>
              <a:t>Burntfield</a:t>
            </a:r>
            <a:r>
              <a:rPr lang="en-GB" altLang="en-US" i="1" dirty="0">
                <a:solidFill>
                  <a:srgbClr val="FFFF00"/>
                </a:solidFill>
              </a:rPr>
              <a:t> for his help in preparation of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 Calibration</a:t>
            </a:r>
          </a:p>
        </p:txBody>
      </p:sp>
      <p:sp>
        <p:nvSpPr>
          <p:cNvPr id="3" name="Content Placeholder 2"/>
          <p:cNvSpPr>
            <a:spLocks noGrp="1"/>
          </p:cNvSpPr>
          <p:nvPr>
            <p:ph idx="1"/>
          </p:nvPr>
        </p:nvSpPr>
        <p:spPr/>
        <p:txBody>
          <a:bodyPr/>
          <a:lstStyle/>
          <a:p>
            <a:r>
              <a:rPr lang="en-GB" sz="2400" dirty="0">
                <a:solidFill>
                  <a:schemeClr val="accent1">
                    <a:lumMod val="75000"/>
                  </a:schemeClr>
                </a:solidFill>
              </a:rPr>
              <a:t>A single port calibration is suitable for one port devices like antennas (aerials) or dummy loads</a:t>
            </a:r>
          </a:p>
          <a:p>
            <a:pPr lvl="1"/>
            <a:r>
              <a:rPr lang="en-GB" sz="2000" dirty="0">
                <a:solidFill>
                  <a:schemeClr val="accent1">
                    <a:lumMod val="75000"/>
                  </a:schemeClr>
                </a:solidFill>
              </a:rPr>
              <a:t>Only the short, open and load (SOL) are necessary</a:t>
            </a:r>
          </a:p>
          <a:p>
            <a:pPr lvl="1"/>
            <a:r>
              <a:rPr lang="en-GB" sz="2000" dirty="0">
                <a:solidFill>
                  <a:schemeClr val="accent1">
                    <a:lumMod val="75000"/>
                  </a:schemeClr>
                </a:solidFill>
              </a:rPr>
              <a:t>Options are to calibrate directly at test port 1 (</a:t>
            </a:r>
            <a:r>
              <a:rPr lang="en-GB" sz="2000" dirty="0" err="1">
                <a:solidFill>
                  <a:schemeClr val="accent1">
                    <a:lumMod val="75000"/>
                  </a:schemeClr>
                </a:solidFill>
              </a:rPr>
              <a:t>Ch</a:t>
            </a:r>
            <a:r>
              <a:rPr lang="en-GB" sz="2000" dirty="0">
                <a:solidFill>
                  <a:schemeClr val="accent1">
                    <a:lumMod val="75000"/>
                  </a:schemeClr>
                </a:solidFill>
              </a:rPr>
              <a:t> 0 in H version) or at the end of a cable connected to test port 1</a:t>
            </a:r>
          </a:p>
          <a:p>
            <a:r>
              <a:rPr lang="en-GB" sz="2400" dirty="0">
                <a:solidFill>
                  <a:schemeClr val="accent1">
                    <a:lumMod val="75000"/>
                  </a:schemeClr>
                </a:solidFill>
              </a:rPr>
              <a:t>Two port devices require calibration at the end of a single cable, even when 2 cables are used</a:t>
            </a:r>
          </a:p>
          <a:p>
            <a:r>
              <a:rPr lang="en-GB" sz="2400" dirty="0">
                <a:solidFill>
                  <a:schemeClr val="accent1">
                    <a:lumMod val="75000"/>
                  </a:schemeClr>
                </a:solidFill>
              </a:rPr>
              <a:t>From the architecture we can infer that port 2 for the through measurement only compensates for the source match</a:t>
            </a:r>
          </a:p>
          <a:p>
            <a:pPr lvl="1"/>
            <a:r>
              <a:rPr lang="en-GB" sz="2000" dirty="0">
                <a:solidFill>
                  <a:schemeClr val="accent1">
                    <a:lumMod val="75000"/>
                  </a:schemeClr>
                </a:solidFill>
              </a:rPr>
              <a:t>There is no “through match” calibration possible</a:t>
            </a:r>
          </a:p>
        </p:txBody>
      </p:sp>
    </p:spTree>
    <p:extLst>
      <p:ext uri="{BB962C8B-B14F-4D97-AF65-F5344CB8AC3E}">
        <p14:creationId xmlns:p14="http://schemas.microsoft.com/office/powerpoint/2010/main" val="86525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Port 2 Test</a:t>
            </a:r>
          </a:p>
        </p:txBody>
      </p:sp>
      <p:sp>
        <p:nvSpPr>
          <p:cNvPr id="3" name="Content Placeholder 2"/>
          <p:cNvSpPr>
            <a:spLocks noGrp="1"/>
          </p:cNvSpPr>
          <p:nvPr>
            <p:ph idx="1"/>
          </p:nvPr>
        </p:nvSpPr>
        <p:spPr>
          <a:xfrm>
            <a:off x="457200" y="1935163"/>
            <a:ext cx="8229600" cy="4518173"/>
          </a:xfrm>
        </p:spPr>
        <p:txBody>
          <a:bodyPr/>
          <a:lstStyle/>
          <a:p>
            <a:r>
              <a:rPr lang="en-GB" sz="2200" dirty="0">
                <a:solidFill>
                  <a:schemeClr val="accent1">
                    <a:lumMod val="75000"/>
                  </a:schemeClr>
                </a:solidFill>
              </a:rPr>
              <a:t>Set a wide span for example 50MHz to 500MHz</a:t>
            </a:r>
          </a:p>
          <a:p>
            <a:r>
              <a:rPr lang="en-GB" sz="2200" dirty="0">
                <a:solidFill>
                  <a:schemeClr val="accent1">
                    <a:lumMod val="75000"/>
                  </a:schemeClr>
                </a:solidFill>
              </a:rPr>
              <a:t>Connect one of the cables to port 1 + SMA female adapter</a:t>
            </a:r>
          </a:p>
          <a:p>
            <a:r>
              <a:rPr lang="en-GB" sz="2200" dirty="0">
                <a:solidFill>
                  <a:schemeClr val="accent1">
                    <a:lumMod val="75000"/>
                  </a:schemeClr>
                </a:solidFill>
              </a:rPr>
              <a:t>Press “Reset” and perform a Short, Open, Load Calibration</a:t>
            </a:r>
          </a:p>
          <a:p>
            <a:pPr lvl="1"/>
            <a:r>
              <a:rPr lang="en-GB" sz="2000" dirty="0">
                <a:solidFill>
                  <a:schemeClr val="accent1">
                    <a:lumMod val="75000"/>
                  </a:schemeClr>
                </a:solidFill>
              </a:rPr>
              <a:t>Press done immediately after the Load calibration</a:t>
            </a:r>
          </a:p>
          <a:p>
            <a:pPr lvl="1"/>
            <a:r>
              <a:rPr lang="en-GB" sz="2000" dirty="0">
                <a:solidFill>
                  <a:schemeClr val="accent1">
                    <a:lumMod val="75000"/>
                  </a:schemeClr>
                </a:solidFill>
              </a:rPr>
              <a:t>Store the calibration in one of the stores</a:t>
            </a:r>
          </a:p>
          <a:p>
            <a:r>
              <a:rPr lang="en-GB" sz="2200" dirty="0">
                <a:solidFill>
                  <a:schemeClr val="accent1">
                    <a:lumMod val="75000"/>
                  </a:schemeClr>
                </a:solidFill>
              </a:rPr>
              <a:t>Connect the cable to Port 2 and run the marker to max frequency. Note the marker value</a:t>
            </a:r>
          </a:p>
          <a:p>
            <a:r>
              <a:rPr lang="en-GB" sz="2200" dirty="0">
                <a:solidFill>
                  <a:schemeClr val="accent1">
                    <a:lumMod val="75000"/>
                  </a:schemeClr>
                </a:solidFill>
              </a:rPr>
              <a:t>Now press “Reset” &amp; perform a new SOLT calibration at the end of cable. Store in same store (or different)</a:t>
            </a:r>
          </a:p>
          <a:p>
            <a:r>
              <a:rPr lang="en-GB" sz="2200" dirty="0">
                <a:solidFill>
                  <a:schemeClr val="accent1">
                    <a:lumMod val="75000"/>
                  </a:schemeClr>
                </a:solidFill>
              </a:rPr>
              <a:t>Connect cable to Port 2 and note the marker value and trace shape. It will be the same as first measurement</a:t>
            </a:r>
          </a:p>
        </p:txBody>
      </p:sp>
    </p:spTree>
    <p:extLst>
      <p:ext uri="{BB962C8B-B14F-4D97-AF65-F5344CB8AC3E}">
        <p14:creationId xmlns:p14="http://schemas.microsoft.com/office/powerpoint/2010/main" val="183007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4000" b="1" dirty="0"/>
              <a:t>Calibration at End of Cable</a:t>
            </a:r>
          </a:p>
        </p:txBody>
      </p:sp>
      <p:sp>
        <p:nvSpPr>
          <p:cNvPr id="33795" name="Content Placeholder 2"/>
          <p:cNvSpPr>
            <a:spLocks noGrp="1"/>
          </p:cNvSpPr>
          <p:nvPr>
            <p:ph idx="1"/>
          </p:nvPr>
        </p:nvSpPr>
        <p:spPr/>
        <p:txBody>
          <a:bodyPr/>
          <a:lstStyle/>
          <a:p>
            <a:r>
              <a:rPr lang="en-US" altLang="en-US" sz="2400" dirty="0">
                <a:solidFill>
                  <a:schemeClr val="accent1">
                    <a:lumMod val="75000"/>
                  </a:schemeClr>
                </a:solidFill>
              </a:rPr>
              <a:t>An important aspect of a VNA is the ability to calibrate at the end of a coaxial cable</a:t>
            </a:r>
          </a:p>
          <a:p>
            <a:pPr lvl="1"/>
            <a:r>
              <a:rPr lang="en-US" altLang="en-US" sz="2200" dirty="0">
                <a:solidFill>
                  <a:schemeClr val="accent1">
                    <a:lumMod val="75000"/>
                  </a:schemeClr>
                </a:solidFill>
              </a:rPr>
              <a:t>A “cable” could also be connector adapters (e.g. test just the aerial on your H-Line setup by calibrating at end of cable you use to connect to the aerial for the test.)</a:t>
            </a:r>
          </a:p>
          <a:p>
            <a:pPr lvl="1"/>
            <a:r>
              <a:rPr lang="en-US" altLang="en-US" sz="2200" dirty="0">
                <a:solidFill>
                  <a:schemeClr val="accent1">
                    <a:lumMod val="75000"/>
                  </a:schemeClr>
                </a:solidFill>
              </a:rPr>
              <a:t>The calibration pieces from the </a:t>
            </a:r>
            <a:r>
              <a:rPr lang="en-US" altLang="en-US" sz="2200" dirty="0" err="1">
                <a:solidFill>
                  <a:schemeClr val="accent1">
                    <a:lumMod val="75000"/>
                  </a:schemeClr>
                </a:solidFill>
              </a:rPr>
              <a:t>cal</a:t>
            </a:r>
            <a:r>
              <a:rPr lang="en-US" altLang="en-US" sz="2200" dirty="0">
                <a:solidFill>
                  <a:schemeClr val="accent1">
                    <a:lumMod val="75000"/>
                  </a:schemeClr>
                </a:solidFill>
              </a:rPr>
              <a:t> kit are applied to the end of the cable attached to the </a:t>
            </a:r>
            <a:r>
              <a:rPr lang="en-US" altLang="en-US" sz="2200" dirty="0" err="1">
                <a:solidFill>
                  <a:schemeClr val="accent1">
                    <a:lumMod val="75000"/>
                  </a:schemeClr>
                </a:solidFill>
              </a:rPr>
              <a:t>Tx</a:t>
            </a:r>
            <a:r>
              <a:rPr lang="en-US" altLang="en-US" sz="2200" dirty="0">
                <a:solidFill>
                  <a:schemeClr val="accent1">
                    <a:lumMod val="75000"/>
                  </a:schemeClr>
                </a:solidFill>
              </a:rPr>
              <a:t> port, port 1</a:t>
            </a:r>
          </a:p>
          <a:p>
            <a:pPr lvl="1"/>
            <a:r>
              <a:rPr lang="en-US" altLang="en-US" sz="2200" dirty="0">
                <a:solidFill>
                  <a:schemeClr val="accent1">
                    <a:lumMod val="75000"/>
                  </a:schemeClr>
                </a:solidFill>
              </a:rPr>
              <a:t>This type of calibration reduces cable ripple</a:t>
            </a:r>
          </a:p>
          <a:p>
            <a:pPr lvl="1"/>
            <a:r>
              <a:rPr lang="en-US" altLang="en-US" sz="2200" dirty="0">
                <a:solidFill>
                  <a:schemeClr val="accent1">
                    <a:lumMod val="75000"/>
                  </a:schemeClr>
                </a:solidFill>
              </a:rPr>
              <a:t>Using 2 cables, the cable on the Rx port, port 2 is more difficult to reduce cable ripple as it relies on the source port calibration plus the match of the Rx port</a:t>
            </a:r>
          </a:p>
        </p:txBody>
      </p:sp>
    </p:spTree>
    <p:extLst>
      <p:ext uri="{BB962C8B-B14F-4D97-AF65-F5344CB8AC3E}">
        <p14:creationId xmlns:p14="http://schemas.microsoft.com/office/powerpoint/2010/main" val="233764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D86A-A746-0B51-83A1-E42D9A95A171}"/>
            </a:ext>
          </a:extLst>
        </p:cNvPr>
        <p:cNvGrpSpPr/>
        <p:nvPr/>
      </p:nvGrpSpPr>
      <p:grpSpPr>
        <a:xfrm>
          <a:off x="0" y="0"/>
          <a:ext cx="0" cy="0"/>
          <a:chOff x="0" y="0"/>
          <a:chExt cx="0" cy="0"/>
        </a:xfrm>
      </p:grpSpPr>
      <p:sp>
        <p:nvSpPr>
          <p:cNvPr id="33794" name="Title 1">
            <a:extLst>
              <a:ext uri="{FF2B5EF4-FFF2-40B4-BE49-F238E27FC236}">
                <a16:creationId xmlns:a16="http://schemas.microsoft.com/office/drawing/2014/main" id="{F70C402F-2B1D-F06C-2525-24969962A2DA}"/>
              </a:ext>
            </a:extLst>
          </p:cNvPr>
          <p:cNvSpPr>
            <a:spLocks noGrp="1"/>
          </p:cNvSpPr>
          <p:nvPr>
            <p:ph type="title"/>
          </p:nvPr>
        </p:nvSpPr>
        <p:spPr/>
        <p:txBody>
          <a:bodyPr/>
          <a:lstStyle/>
          <a:p>
            <a:r>
              <a:rPr lang="en-US" altLang="en-US" sz="4000" b="1" dirty="0"/>
              <a:t>Calibration at End of Cable</a:t>
            </a:r>
          </a:p>
        </p:txBody>
      </p:sp>
      <p:sp>
        <p:nvSpPr>
          <p:cNvPr id="33795" name="Content Placeholder 2">
            <a:extLst>
              <a:ext uri="{FF2B5EF4-FFF2-40B4-BE49-F238E27FC236}">
                <a16:creationId xmlns:a16="http://schemas.microsoft.com/office/drawing/2014/main" id="{0621C892-D681-8311-85CA-3CCEE200676F}"/>
              </a:ext>
            </a:extLst>
          </p:cNvPr>
          <p:cNvSpPr>
            <a:spLocks noGrp="1"/>
          </p:cNvSpPr>
          <p:nvPr>
            <p:ph idx="1"/>
          </p:nvPr>
        </p:nvSpPr>
        <p:spPr/>
        <p:txBody>
          <a:bodyPr/>
          <a:lstStyle/>
          <a:p>
            <a:r>
              <a:rPr lang="en-US" altLang="en-US" sz="2400" dirty="0">
                <a:solidFill>
                  <a:schemeClr val="accent1">
                    <a:lumMod val="75000"/>
                  </a:schemeClr>
                </a:solidFill>
              </a:rPr>
              <a:t>An important aspect of a VNA is the ability to calibrate at the end of a coaxial cable</a:t>
            </a:r>
          </a:p>
          <a:p>
            <a:pPr lvl="1"/>
            <a:r>
              <a:rPr lang="en-US" altLang="en-US" sz="2200" dirty="0">
                <a:solidFill>
                  <a:schemeClr val="accent1">
                    <a:lumMod val="75000"/>
                  </a:schemeClr>
                </a:solidFill>
              </a:rPr>
              <a:t>A “cable” could also be connector adapters (e.g. test just the aerial on your H-Line setup by calibrating at end of cable you use to connect to the aerial for the test.)</a:t>
            </a:r>
          </a:p>
          <a:p>
            <a:pPr lvl="1"/>
            <a:r>
              <a:rPr lang="en-US" altLang="en-US" sz="2200" dirty="0">
                <a:solidFill>
                  <a:schemeClr val="accent1">
                    <a:lumMod val="75000"/>
                  </a:schemeClr>
                </a:solidFill>
              </a:rPr>
              <a:t>The calibration pieces from the </a:t>
            </a:r>
            <a:r>
              <a:rPr lang="en-US" altLang="en-US" sz="2200" dirty="0" err="1">
                <a:solidFill>
                  <a:schemeClr val="accent1">
                    <a:lumMod val="75000"/>
                  </a:schemeClr>
                </a:solidFill>
              </a:rPr>
              <a:t>cal</a:t>
            </a:r>
            <a:r>
              <a:rPr lang="en-US" altLang="en-US" sz="2200" dirty="0">
                <a:solidFill>
                  <a:schemeClr val="accent1">
                    <a:lumMod val="75000"/>
                  </a:schemeClr>
                </a:solidFill>
              </a:rPr>
              <a:t> kit are applied to the end of the cable attached to the </a:t>
            </a:r>
            <a:r>
              <a:rPr lang="en-US" altLang="en-US" sz="2200" dirty="0" err="1">
                <a:solidFill>
                  <a:schemeClr val="accent1">
                    <a:lumMod val="75000"/>
                  </a:schemeClr>
                </a:solidFill>
              </a:rPr>
              <a:t>Tx</a:t>
            </a:r>
            <a:r>
              <a:rPr lang="en-US" altLang="en-US" sz="2200" dirty="0">
                <a:solidFill>
                  <a:schemeClr val="accent1">
                    <a:lumMod val="75000"/>
                  </a:schemeClr>
                </a:solidFill>
              </a:rPr>
              <a:t> port, port 1</a:t>
            </a:r>
          </a:p>
          <a:p>
            <a:pPr lvl="1"/>
            <a:r>
              <a:rPr lang="en-US" altLang="en-US" sz="2200" dirty="0">
                <a:solidFill>
                  <a:schemeClr val="accent1">
                    <a:lumMod val="75000"/>
                  </a:schemeClr>
                </a:solidFill>
              </a:rPr>
              <a:t>This type of calibration reduces cable ripple</a:t>
            </a:r>
          </a:p>
          <a:p>
            <a:pPr lvl="1"/>
            <a:r>
              <a:rPr lang="en-US" altLang="en-US" sz="2200" dirty="0">
                <a:solidFill>
                  <a:schemeClr val="accent1">
                    <a:lumMod val="75000"/>
                  </a:schemeClr>
                </a:solidFill>
              </a:rPr>
              <a:t>Using 2 cables, the cable on the Rx port, port 2 is more difficult to reduce cable ripple as it relies on the source port calibration plus the match of the Rx port</a:t>
            </a:r>
          </a:p>
        </p:txBody>
      </p:sp>
      <p:sp>
        <p:nvSpPr>
          <p:cNvPr id="2" name="Rectangle 1">
            <a:extLst>
              <a:ext uri="{FF2B5EF4-FFF2-40B4-BE49-F238E27FC236}">
                <a16:creationId xmlns:a16="http://schemas.microsoft.com/office/drawing/2014/main" id="{C8BDF267-C755-382F-7DA4-A9ED982EABDF}"/>
              </a:ext>
            </a:extLst>
          </p:cNvPr>
          <p:cNvSpPr/>
          <p:nvPr/>
        </p:nvSpPr>
        <p:spPr>
          <a:xfrm rot="19779115">
            <a:off x="753939" y="655472"/>
            <a:ext cx="8060919" cy="6075509"/>
          </a:xfrm>
          <a:prstGeom prst="rect">
            <a:avLst/>
          </a:prstGeom>
          <a:noFill/>
        </p:spPr>
        <p:txBody>
          <a:bodyPr wrap="square" lIns="91440" tIns="45720" rIns="91440" bIns="45720">
            <a:spAutoFit/>
          </a:bodyPr>
          <a:lstStyle/>
          <a:p>
            <a:pPr algn="ctr">
              <a:lnSpc>
                <a:spcPct val="80000"/>
              </a:lnSpc>
            </a:pPr>
            <a:r>
              <a:rPr lang="en-US" sz="5400" b="1" dirty="0">
                <a:ln w="6600">
                  <a:solidFill>
                    <a:schemeClr val="accent2"/>
                  </a:solidFill>
                  <a:prstDash val="solid"/>
                </a:ln>
                <a:solidFill>
                  <a:srgbClr val="FF0000"/>
                </a:solidFill>
                <a:effectLst>
                  <a:outerShdw dist="38100" dir="2700000" algn="tl" rotWithShape="0">
                    <a:schemeClr val="accent2"/>
                  </a:outerShdw>
                </a:effectLst>
              </a:rPr>
              <a:t>This means</a:t>
            </a:r>
          </a:p>
          <a:p>
            <a:pPr algn="ctr">
              <a:lnSpc>
                <a:spcPct val="80000"/>
              </a:lnSpc>
            </a:pPr>
            <a:r>
              <a:rPr lang="en-US" sz="5400" b="1" dirty="0">
                <a:ln w="6600">
                  <a:solidFill>
                    <a:schemeClr val="accent2"/>
                  </a:solidFill>
                  <a:prstDash val="solid"/>
                </a:ln>
                <a:solidFill>
                  <a:srgbClr val="FF0000"/>
                </a:solidFill>
                <a:effectLst>
                  <a:outerShdw dist="38100" dir="2700000" algn="tl" rotWithShape="0">
                    <a:schemeClr val="accent2"/>
                  </a:outerShdw>
                </a:effectLst>
              </a:rPr>
              <a:t>antennas</a:t>
            </a:r>
          </a:p>
          <a:p>
            <a:pPr algn="ctr">
              <a:lnSpc>
                <a:spcPct val="80000"/>
              </a:lnSpc>
            </a:pPr>
            <a:r>
              <a:rPr lang="en-US" sz="5400" b="1" dirty="0">
                <a:ln w="6600">
                  <a:solidFill>
                    <a:schemeClr val="accent2"/>
                  </a:solidFill>
                  <a:prstDash val="solid"/>
                </a:ln>
                <a:solidFill>
                  <a:srgbClr val="FF0000"/>
                </a:solidFill>
                <a:effectLst>
                  <a:outerShdw dist="38100" dir="2700000" algn="tl" rotWithShape="0">
                    <a:schemeClr val="accent2"/>
                  </a:outerShdw>
                </a:effectLst>
              </a:rPr>
              <a:t>c</a:t>
            </a:r>
            <a:r>
              <a:rPr lang="en-US" sz="5400" b="1" cap="none" spc="0" dirty="0">
                <a:ln w="6600">
                  <a:solidFill>
                    <a:schemeClr val="accent2"/>
                  </a:solidFill>
                  <a:prstDash val="solid"/>
                </a:ln>
                <a:solidFill>
                  <a:srgbClr val="FF0000"/>
                </a:solidFill>
                <a:effectLst>
                  <a:outerShdw dist="38100" dir="2700000" algn="tl" rotWithShape="0">
                    <a:schemeClr val="accent2"/>
                  </a:outerShdw>
                </a:effectLst>
              </a:rPr>
              <a:t>an be tested using</a:t>
            </a:r>
          </a:p>
          <a:p>
            <a:pPr algn="ctr">
              <a:lnSpc>
                <a:spcPct val="80000"/>
              </a:lnSpc>
            </a:pPr>
            <a:r>
              <a:rPr lang="en-US" sz="5400" b="1" dirty="0">
                <a:ln w="6600">
                  <a:solidFill>
                    <a:schemeClr val="accent2"/>
                  </a:solidFill>
                  <a:prstDash val="solid"/>
                </a:ln>
                <a:solidFill>
                  <a:srgbClr val="FF0000"/>
                </a:solidFill>
                <a:effectLst>
                  <a:outerShdw dist="38100" dir="2700000" algn="tl" rotWithShape="0">
                    <a:schemeClr val="accent2"/>
                  </a:outerShdw>
                </a:effectLst>
              </a:rPr>
              <a:t>cables that will be used i</a:t>
            </a:r>
            <a:r>
              <a:rPr lang="en-US" sz="5400" b="1" cap="none" spc="0" dirty="0">
                <a:ln w="6600">
                  <a:solidFill>
                    <a:schemeClr val="accent2"/>
                  </a:solidFill>
                  <a:prstDash val="solid"/>
                </a:ln>
                <a:solidFill>
                  <a:srgbClr val="FF0000"/>
                </a:solidFill>
                <a:effectLst>
                  <a:outerShdw dist="38100" dir="2700000" algn="tl" rotWithShape="0">
                    <a:schemeClr val="accent2"/>
                  </a:outerShdw>
                </a:effectLst>
              </a:rPr>
              <a:t>n live observations but</a:t>
            </a:r>
          </a:p>
          <a:p>
            <a:pPr algn="ctr">
              <a:lnSpc>
                <a:spcPct val="80000"/>
              </a:lnSpc>
            </a:pPr>
            <a:r>
              <a:rPr lang="en-US" sz="5400" b="1" dirty="0">
                <a:ln w="6600">
                  <a:solidFill>
                    <a:schemeClr val="accent2"/>
                  </a:solidFill>
                  <a:prstDash val="solid"/>
                </a:ln>
                <a:solidFill>
                  <a:srgbClr val="FF0000"/>
                </a:solidFill>
                <a:effectLst>
                  <a:outerShdw dist="38100" dir="2700000" algn="tl" rotWithShape="0">
                    <a:schemeClr val="accent2"/>
                  </a:outerShdw>
                </a:effectLst>
              </a:rPr>
              <a:t>separate results from cables 	measured</a:t>
            </a:r>
            <a:endParaRPr lang="en-U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293682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Calibration at End of Cable</a:t>
            </a:r>
            <a:endParaRPr lang="en-GB"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060848"/>
            <a:ext cx="5976664" cy="4482498"/>
          </a:xfrm>
        </p:spPr>
      </p:pic>
    </p:spTree>
    <p:extLst>
      <p:ext uri="{BB962C8B-B14F-4D97-AF65-F5344CB8AC3E}">
        <p14:creationId xmlns:p14="http://schemas.microsoft.com/office/powerpoint/2010/main" val="78326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 Measurements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060848"/>
            <a:ext cx="5256584" cy="3942438"/>
          </a:xfrm>
        </p:spPr>
      </p:pic>
      <p:sp>
        <p:nvSpPr>
          <p:cNvPr id="3" name="TextBox 2"/>
          <p:cNvSpPr txBox="1"/>
          <p:nvPr/>
        </p:nvSpPr>
        <p:spPr>
          <a:xfrm>
            <a:off x="1331640" y="6021288"/>
            <a:ext cx="6912768" cy="646331"/>
          </a:xfrm>
          <a:prstGeom prst="rect">
            <a:avLst/>
          </a:prstGeom>
          <a:noFill/>
        </p:spPr>
        <p:txBody>
          <a:bodyPr wrap="square" rtlCol="0">
            <a:spAutoFit/>
          </a:bodyPr>
          <a:lstStyle/>
          <a:p>
            <a:pPr algn="ctr"/>
            <a:r>
              <a:rPr lang="en-GB" b="1" dirty="0">
                <a:solidFill>
                  <a:schemeClr val="tx2">
                    <a:lumMod val="75000"/>
                  </a:schemeClr>
                </a:solidFill>
              </a:rPr>
              <a:t>1500MHz LP Filter swept from 500MHz to 1300MHz</a:t>
            </a:r>
          </a:p>
          <a:p>
            <a:pPr algn="ctr"/>
            <a:r>
              <a:rPr lang="en-GB" b="1" dirty="0">
                <a:solidFill>
                  <a:schemeClr val="tx2">
                    <a:lumMod val="75000"/>
                  </a:schemeClr>
                </a:solidFill>
              </a:rPr>
              <a:t>Two cables</a:t>
            </a:r>
          </a:p>
        </p:txBody>
      </p:sp>
    </p:spTree>
    <p:extLst>
      <p:ext uri="{BB962C8B-B14F-4D97-AF65-F5344CB8AC3E}">
        <p14:creationId xmlns:p14="http://schemas.microsoft.com/office/powerpoint/2010/main" val="423101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Single Cable with D.U.T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988840"/>
            <a:ext cx="5400600" cy="4050450"/>
          </a:xfrm>
        </p:spPr>
      </p:pic>
      <p:sp>
        <p:nvSpPr>
          <p:cNvPr id="3" name="TextBox 2"/>
          <p:cNvSpPr txBox="1"/>
          <p:nvPr/>
        </p:nvSpPr>
        <p:spPr>
          <a:xfrm>
            <a:off x="971600" y="6165304"/>
            <a:ext cx="7128792" cy="369332"/>
          </a:xfrm>
          <a:prstGeom prst="rect">
            <a:avLst/>
          </a:prstGeom>
          <a:noFill/>
        </p:spPr>
        <p:txBody>
          <a:bodyPr wrap="square" rtlCol="0">
            <a:spAutoFit/>
          </a:bodyPr>
          <a:lstStyle/>
          <a:p>
            <a:pPr algn="ctr"/>
            <a:r>
              <a:rPr lang="en-GB" b="1" dirty="0">
                <a:solidFill>
                  <a:schemeClr val="tx2">
                    <a:lumMod val="75000"/>
                  </a:schemeClr>
                </a:solidFill>
              </a:rPr>
              <a:t>1500MHz LP Filter swept from 500MHz to 1300MHz</a:t>
            </a:r>
          </a:p>
        </p:txBody>
      </p:sp>
    </p:spTree>
    <p:extLst>
      <p:ext uri="{BB962C8B-B14F-4D97-AF65-F5344CB8AC3E}">
        <p14:creationId xmlns:p14="http://schemas.microsoft.com/office/powerpoint/2010/main" val="3970625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Amplifier Measurement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988840"/>
            <a:ext cx="5904656" cy="4428492"/>
          </a:xfrm>
        </p:spPr>
      </p:pic>
    </p:spTree>
    <p:extLst>
      <p:ext uri="{BB962C8B-B14F-4D97-AF65-F5344CB8AC3E}">
        <p14:creationId xmlns:p14="http://schemas.microsoft.com/office/powerpoint/2010/main" val="1859615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-F Screen Capture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060848"/>
            <a:ext cx="6680662" cy="4008397"/>
          </a:xfrm>
        </p:spPr>
      </p:pic>
    </p:spTree>
    <p:extLst>
      <p:ext uri="{BB962C8B-B14F-4D97-AF65-F5344CB8AC3E}">
        <p14:creationId xmlns:p14="http://schemas.microsoft.com/office/powerpoint/2010/main" val="16701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3A10-7FD9-F10F-6BAB-8159F9D27917}"/>
              </a:ext>
            </a:extLst>
          </p:cNvPr>
          <p:cNvSpPr>
            <a:spLocks noGrp="1"/>
          </p:cNvSpPr>
          <p:nvPr>
            <p:ph type="title"/>
          </p:nvPr>
        </p:nvSpPr>
        <p:spPr/>
        <p:txBody>
          <a:bodyPr/>
          <a:lstStyle/>
          <a:p>
            <a:r>
              <a:rPr lang="en-GB" dirty="0"/>
              <a:t>Smith Chart</a:t>
            </a:r>
          </a:p>
        </p:txBody>
      </p:sp>
      <p:sp>
        <p:nvSpPr>
          <p:cNvPr id="3" name="Content Placeholder 2">
            <a:extLst>
              <a:ext uri="{FF2B5EF4-FFF2-40B4-BE49-F238E27FC236}">
                <a16:creationId xmlns:a16="http://schemas.microsoft.com/office/drawing/2014/main" id="{EA5D30F2-2873-D2C7-3695-DF45A5EBE6E8}"/>
              </a:ext>
            </a:extLst>
          </p:cNvPr>
          <p:cNvSpPr>
            <a:spLocks noGrp="1"/>
          </p:cNvSpPr>
          <p:nvPr>
            <p:ph idx="1"/>
          </p:nvPr>
        </p:nvSpPr>
        <p:spPr/>
        <p:txBody>
          <a:bodyPr/>
          <a:lstStyle/>
          <a:p>
            <a:r>
              <a:rPr lang="en-GB" sz="2200" dirty="0"/>
              <a:t>Named after Phillip Hagar Smith, introduced in Electronics magazine Jan 1939.</a:t>
            </a:r>
          </a:p>
          <a:p>
            <a:r>
              <a:rPr lang="en-GB" sz="2200" dirty="0"/>
              <a:t>Designed to simplify mathematical calculations &amp; allow problems to be solved graphically using compass, ruler + pencil.</a:t>
            </a:r>
          </a:p>
          <a:p>
            <a:r>
              <a:rPr lang="en-GB" sz="2200" dirty="0"/>
              <a:t>Still useful for visualizing complex impedances, especially as function of frequency.</a:t>
            </a:r>
          </a:p>
          <a:p>
            <a:r>
              <a:rPr lang="en-GB" sz="2200" dirty="0"/>
              <a:t>Mainly used when for one-port measurements, particularly to visualize reflection coefficients. It represents the load impedance, ZL, relative to source impedance, Z0. Complex impedance values can be plotted as individual points or as lines that depict impedance over range of frequencies.</a:t>
            </a:r>
          </a:p>
        </p:txBody>
      </p:sp>
    </p:spTree>
    <p:extLst>
      <p:ext uri="{BB962C8B-B14F-4D97-AF65-F5344CB8AC3E}">
        <p14:creationId xmlns:p14="http://schemas.microsoft.com/office/powerpoint/2010/main" val="146372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Topics</a:t>
            </a:r>
          </a:p>
        </p:txBody>
      </p:sp>
      <p:sp>
        <p:nvSpPr>
          <p:cNvPr id="3" name="Content Placeholder 2"/>
          <p:cNvSpPr>
            <a:spLocks noGrp="1"/>
          </p:cNvSpPr>
          <p:nvPr>
            <p:ph idx="1"/>
          </p:nvPr>
        </p:nvSpPr>
        <p:spPr>
          <a:xfrm>
            <a:off x="457200" y="2564904"/>
            <a:ext cx="8229600" cy="3759696"/>
          </a:xfrm>
        </p:spPr>
        <p:txBody>
          <a:bodyPr/>
          <a:lstStyle/>
          <a:p>
            <a:r>
              <a:rPr lang="en-GB" b="1" dirty="0">
                <a:solidFill>
                  <a:schemeClr val="accent1">
                    <a:lumMod val="75000"/>
                  </a:schemeClr>
                </a:solidFill>
              </a:rPr>
              <a:t>Nano Vector Network Analyser</a:t>
            </a:r>
          </a:p>
          <a:p>
            <a:r>
              <a:rPr lang="en-GB" b="1" dirty="0" err="1">
                <a:solidFill>
                  <a:schemeClr val="accent1">
                    <a:lumMod val="75000"/>
                  </a:schemeClr>
                </a:solidFill>
              </a:rPr>
              <a:t>NanoVNA</a:t>
            </a:r>
            <a:r>
              <a:rPr lang="en-GB" b="1" dirty="0">
                <a:solidFill>
                  <a:schemeClr val="accent1">
                    <a:lumMod val="75000"/>
                  </a:schemeClr>
                </a:solidFill>
              </a:rPr>
              <a:t> Features</a:t>
            </a:r>
          </a:p>
          <a:p>
            <a:r>
              <a:rPr lang="en-GB" b="1" dirty="0">
                <a:solidFill>
                  <a:schemeClr val="accent1">
                    <a:lumMod val="75000"/>
                  </a:schemeClr>
                </a:solidFill>
              </a:rPr>
              <a:t>Calibration</a:t>
            </a:r>
          </a:p>
          <a:p>
            <a:r>
              <a:rPr lang="en-GB" b="1" dirty="0">
                <a:solidFill>
                  <a:schemeClr val="accent1">
                    <a:lumMod val="75000"/>
                  </a:schemeClr>
                </a:solidFill>
              </a:rPr>
              <a:t>NanoVNA Measurements</a:t>
            </a:r>
          </a:p>
          <a:p>
            <a:r>
              <a:rPr lang="en-GB" b="1" dirty="0">
                <a:solidFill>
                  <a:schemeClr val="accent1">
                    <a:lumMod val="75000"/>
                  </a:schemeClr>
                </a:solidFill>
              </a:rPr>
              <a:t>NanoVNA PC Software</a:t>
            </a:r>
          </a:p>
          <a:p>
            <a:r>
              <a:rPr lang="en-GB" b="1" dirty="0">
                <a:solidFill>
                  <a:schemeClr val="accent1">
                    <a:lumMod val="75000"/>
                  </a:schemeClr>
                </a:solidFill>
              </a:rPr>
              <a:t>Using NanoVNA to check your amateur radio telescope – this will be covered in the demonstration</a:t>
            </a:r>
          </a:p>
        </p:txBody>
      </p:sp>
    </p:spTree>
    <p:extLst>
      <p:ext uri="{BB962C8B-B14F-4D97-AF65-F5344CB8AC3E}">
        <p14:creationId xmlns:p14="http://schemas.microsoft.com/office/powerpoint/2010/main" val="243330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Smith Chart Display - Load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060848"/>
            <a:ext cx="6144683" cy="4608512"/>
          </a:xfrm>
        </p:spPr>
      </p:pic>
    </p:spTree>
    <p:extLst>
      <p:ext uri="{BB962C8B-B14F-4D97-AF65-F5344CB8AC3E}">
        <p14:creationId xmlns:p14="http://schemas.microsoft.com/office/powerpoint/2010/main" val="76806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Smith Chart - Short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79" y="2060848"/>
            <a:ext cx="5856651" cy="4392488"/>
          </a:xfrm>
        </p:spPr>
      </p:pic>
    </p:spTree>
    <p:extLst>
      <p:ext uri="{BB962C8B-B14F-4D97-AF65-F5344CB8AC3E}">
        <p14:creationId xmlns:p14="http://schemas.microsoft.com/office/powerpoint/2010/main" val="75352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400" dirty="0"/>
              <a:t>Nano VNA Software</a:t>
            </a:r>
          </a:p>
        </p:txBody>
      </p:sp>
      <p:sp>
        <p:nvSpPr>
          <p:cNvPr id="5" name="Text Placeholder 4"/>
          <p:cNvSpPr>
            <a:spLocks noGrp="1"/>
          </p:cNvSpPr>
          <p:nvPr>
            <p:ph type="body" idx="1"/>
          </p:nvPr>
        </p:nvSpPr>
        <p:spPr/>
        <p:txBody>
          <a:bodyPr/>
          <a:lstStyle/>
          <a:p>
            <a:r>
              <a:rPr lang="en-GB" dirty="0" err="1">
                <a:solidFill>
                  <a:srgbClr val="FFFF00"/>
                </a:solidFill>
              </a:rPr>
              <a:t>NanoVNA</a:t>
            </a:r>
            <a:r>
              <a:rPr lang="en-GB" dirty="0">
                <a:solidFill>
                  <a:srgbClr val="FFFF00"/>
                </a:solidFill>
              </a:rPr>
              <a:t>#, </a:t>
            </a:r>
            <a:r>
              <a:rPr lang="en-GB" dirty="0" err="1">
                <a:solidFill>
                  <a:srgbClr val="FFFF00"/>
                </a:solidFill>
              </a:rPr>
              <a:t>NanoVNA</a:t>
            </a:r>
            <a:r>
              <a:rPr lang="en-GB" dirty="0">
                <a:solidFill>
                  <a:srgbClr val="FFFF00"/>
                </a:solidFill>
              </a:rPr>
              <a:t> server</a:t>
            </a:r>
          </a:p>
        </p:txBody>
      </p:sp>
    </p:spTree>
    <p:extLst>
      <p:ext uri="{BB962C8B-B14F-4D97-AF65-F5344CB8AC3E}">
        <p14:creationId xmlns:p14="http://schemas.microsoft.com/office/powerpoint/2010/main" val="901534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 PC Software</a:t>
            </a:r>
          </a:p>
        </p:txBody>
      </p:sp>
      <p:sp>
        <p:nvSpPr>
          <p:cNvPr id="3" name="Content Placeholder 2"/>
          <p:cNvSpPr>
            <a:spLocks noGrp="1"/>
          </p:cNvSpPr>
          <p:nvPr>
            <p:ph idx="1"/>
          </p:nvPr>
        </p:nvSpPr>
        <p:spPr/>
        <p:txBody>
          <a:bodyPr/>
          <a:lstStyle/>
          <a:p>
            <a:r>
              <a:rPr lang="en-GB" sz="2200" dirty="0">
                <a:solidFill>
                  <a:schemeClr val="accent1">
                    <a:lumMod val="75000"/>
                  </a:schemeClr>
                </a:solidFill>
              </a:rPr>
              <a:t>The </a:t>
            </a:r>
            <a:r>
              <a:rPr lang="en-GB" sz="2200" dirty="0" err="1">
                <a:solidFill>
                  <a:schemeClr val="accent1">
                    <a:lumMod val="75000"/>
                  </a:schemeClr>
                </a:solidFill>
              </a:rPr>
              <a:t>NanoVNA</a:t>
            </a:r>
            <a:r>
              <a:rPr lang="en-GB" sz="2200" dirty="0">
                <a:solidFill>
                  <a:schemeClr val="accent1">
                    <a:lumMod val="75000"/>
                  </a:schemeClr>
                </a:solidFill>
              </a:rPr>
              <a:t>-F manual points to two PC software packages for use with these units:</a:t>
            </a:r>
          </a:p>
          <a:p>
            <a:pPr lvl="1"/>
            <a:r>
              <a:rPr lang="en-GB" sz="1800" b="1" dirty="0">
                <a:solidFill>
                  <a:schemeClr val="accent1">
                    <a:lumMod val="75000"/>
                  </a:schemeClr>
                </a:solidFill>
              </a:rPr>
              <a:t>Nanovna.exe</a:t>
            </a:r>
          </a:p>
          <a:p>
            <a:pPr lvl="1"/>
            <a:r>
              <a:rPr lang="en-GB" sz="1800" b="1" dirty="0" err="1">
                <a:solidFill>
                  <a:schemeClr val="accent1">
                    <a:lumMod val="75000"/>
                  </a:schemeClr>
                </a:solidFill>
              </a:rPr>
              <a:t>Nanovna</a:t>
            </a:r>
            <a:r>
              <a:rPr lang="en-GB" sz="1800" b="1" dirty="0">
                <a:solidFill>
                  <a:schemeClr val="accent1">
                    <a:lumMod val="75000"/>
                  </a:schemeClr>
                </a:solidFill>
              </a:rPr>
              <a:t>-saver by Rune B. </a:t>
            </a:r>
            <a:r>
              <a:rPr lang="en-GB" sz="1800" b="1" dirty="0" err="1">
                <a:solidFill>
                  <a:schemeClr val="accent1">
                    <a:lumMod val="75000"/>
                  </a:schemeClr>
                </a:solidFill>
              </a:rPr>
              <a:t>Broberg</a:t>
            </a:r>
            <a:endParaRPr lang="en-GB" sz="1800" b="1" dirty="0">
              <a:solidFill>
                <a:schemeClr val="accent1">
                  <a:lumMod val="75000"/>
                </a:schemeClr>
              </a:solidFill>
            </a:endParaRPr>
          </a:p>
          <a:p>
            <a:pPr lvl="1"/>
            <a:r>
              <a:rPr lang="en-GB" sz="1800" b="1" dirty="0">
                <a:solidFill>
                  <a:schemeClr val="accent1">
                    <a:lumMod val="75000"/>
                  </a:schemeClr>
                </a:solidFill>
              </a:rPr>
              <a:t>A modified version of </a:t>
            </a:r>
            <a:r>
              <a:rPr lang="en-GB" sz="1800" b="1" dirty="0" err="1">
                <a:solidFill>
                  <a:schemeClr val="accent1">
                    <a:lumMod val="75000"/>
                  </a:schemeClr>
                </a:solidFill>
              </a:rPr>
              <a:t>nanovna</a:t>
            </a:r>
            <a:r>
              <a:rPr lang="en-GB" sz="1800" b="1" dirty="0">
                <a:solidFill>
                  <a:schemeClr val="accent1">
                    <a:lumMod val="75000"/>
                  </a:schemeClr>
                </a:solidFill>
              </a:rPr>
              <a:t> is </a:t>
            </a:r>
            <a:r>
              <a:rPr lang="en-GB" sz="1800" b="1" dirty="0" err="1">
                <a:solidFill>
                  <a:schemeClr val="accent1">
                    <a:lumMod val="75000"/>
                  </a:schemeClr>
                </a:solidFill>
              </a:rPr>
              <a:t>nanovna</a:t>
            </a:r>
            <a:r>
              <a:rPr lang="en-GB" sz="1800" b="1" dirty="0">
                <a:solidFill>
                  <a:schemeClr val="accent1">
                    <a:lumMod val="75000"/>
                  </a:schemeClr>
                </a:solidFill>
              </a:rPr>
              <a:t>#</a:t>
            </a:r>
          </a:p>
          <a:p>
            <a:r>
              <a:rPr lang="en-GB" sz="2200" dirty="0" err="1">
                <a:solidFill>
                  <a:schemeClr val="accent1">
                    <a:lumMod val="75000"/>
                  </a:schemeClr>
                </a:solidFill>
              </a:rPr>
              <a:t>NanoVNA</a:t>
            </a:r>
            <a:r>
              <a:rPr lang="en-GB" sz="2200" dirty="0">
                <a:solidFill>
                  <a:schemeClr val="accent1">
                    <a:lumMod val="75000"/>
                  </a:schemeClr>
                </a:solidFill>
              </a:rPr>
              <a:t> &amp; </a:t>
            </a:r>
            <a:r>
              <a:rPr lang="en-GB" sz="2200" dirty="0" err="1">
                <a:solidFill>
                  <a:schemeClr val="accent1">
                    <a:lumMod val="75000"/>
                  </a:schemeClr>
                </a:solidFill>
              </a:rPr>
              <a:t>NanoVNA</a:t>
            </a:r>
            <a:r>
              <a:rPr lang="en-GB" sz="2200" dirty="0">
                <a:solidFill>
                  <a:schemeClr val="accent1">
                    <a:lumMod val="75000"/>
                  </a:schemeClr>
                </a:solidFill>
              </a:rPr>
              <a:t># are capture &amp; display programs. They can run calibration routines but 101 points only plus save &amp; load files in Touchstone format</a:t>
            </a:r>
          </a:p>
          <a:p>
            <a:r>
              <a:rPr lang="en-GB" sz="2200" dirty="0" err="1">
                <a:solidFill>
                  <a:schemeClr val="accent1">
                    <a:lumMod val="75000"/>
                  </a:schemeClr>
                </a:solidFill>
              </a:rPr>
              <a:t>NanoVNA</a:t>
            </a:r>
            <a:r>
              <a:rPr lang="en-GB" sz="2200" dirty="0">
                <a:solidFill>
                  <a:schemeClr val="accent1">
                    <a:lumMod val="75000"/>
                  </a:schemeClr>
                </a:solidFill>
              </a:rPr>
              <a:t>-saver is a large program with many features including chaining sweeps to gain more than 101 display points</a:t>
            </a:r>
          </a:p>
        </p:txBody>
      </p:sp>
    </p:spTree>
    <p:extLst>
      <p:ext uri="{BB962C8B-B14F-4D97-AF65-F5344CB8AC3E}">
        <p14:creationId xmlns:p14="http://schemas.microsoft.com/office/powerpoint/2010/main" val="37505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 V1.03 170MHz LPF</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8589" y="1935163"/>
            <a:ext cx="6986822" cy="4389437"/>
          </a:xfrm>
        </p:spPr>
      </p:pic>
    </p:spTree>
    <p:extLst>
      <p:ext uri="{BB962C8B-B14F-4D97-AF65-F5344CB8AC3E}">
        <p14:creationId xmlns:p14="http://schemas.microsoft.com/office/powerpoint/2010/main" val="376160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 Sharp Capture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706" y="1935163"/>
            <a:ext cx="6944588" cy="4389437"/>
          </a:xfrm>
        </p:spPr>
      </p:pic>
    </p:spTree>
    <p:extLst>
      <p:ext uri="{BB962C8B-B14F-4D97-AF65-F5344CB8AC3E}">
        <p14:creationId xmlns:p14="http://schemas.microsoft.com/office/powerpoint/2010/main" val="226458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 Saver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430" y="1935163"/>
            <a:ext cx="8011139" cy="4389437"/>
          </a:xfrm>
        </p:spPr>
      </p:pic>
    </p:spTree>
    <p:extLst>
      <p:ext uri="{BB962C8B-B14F-4D97-AF65-F5344CB8AC3E}">
        <p14:creationId xmlns:p14="http://schemas.microsoft.com/office/powerpoint/2010/main" val="332104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 Saver – Cal Kits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430" y="1935163"/>
            <a:ext cx="8011139" cy="4389437"/>
          </a:xfrm>
        </p:spPr>
      </p:pic>
    </p:spTree>
    <p:extLst>
      <p:ext uri="{BB962C8B-B14F-4D97-AF65-F5344CB8AC3E}">
        <p14:creationId xmlns:p14="http://schemas.microsoft.com/office/powerpoint/2010/main" val="202956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CB510A-4C25-AB1F-C06B-47EFA2AD9F9B}"/>
              </a:ext>
            </a:extLst>
          </p:cNvPr>
          <p:cNvPicPr>
            <a:picLocks noChangeAspect="1"/>
          </p:cNvPicPr>
          <p:nvPr/>
        </p:nvPicPr>
        <p:blipFill>
          <a:blip r:embed="rId2">
            <a:extLst>
              <a:ext uri="{28A0092B-C50C-407E-A947-70E740481C1C}">
                <a14:useLocalDpi xmlns:a14="http://schemas.microsoft.com/office/drawing/2010/main" val="0"/>
              </a:ext>
            </a:extLst>
          </a:blip>
          <a:srcRect l="10744" t="28737" r="9091" b="23788"/>
          <a:stretch>
            <a:fillRect/>
          </a:stretch>
        </p:blipFill>
        <p:spPr>
          <a:xfrm>
            <a:off x="356022" y="2722612"/>
            <a:ext cx="8431955" cy="3303240"/>
          </a:xfrm>
          <a:prstGeom prst="rect">
            <a:avLst/>
          </a:prstGeom>
        </p:spPr>
      </p:pic>
      <p:sp>
        <p:nvSpPr>
          <p:cNvPr id="8" name="Title 7">
            <a:extLst>
              <a:ext uri="{FF2B5EF4-FFF2-40B4-BE49-F238E27FC236}">
                <a16:creationId xmlns:a16="http://schemas.microsoft.com/office/drawing/2014/main" id="{090FD24D-8541-74C2-90E5-24A3255A56A8}"/>
              </a:ext>
            </a:extLst>
          </p:cNvPr>
          <p:cNvSpPr>
            <a:spLocks noGrp="1"/>
          </p:cNvSpPr>
          <p:nvPr>
            <p:ph type="title"/>
          </p:nvPr>
        </p:nvSpPr>
        <p:spPr>
          <a:xfrm>
            <a:off x="174871" y="188640"/>
            <a:ext cx="8843763" cy="1143000"/>
          </a:xfrm>
        </p:spPr>
        <p:txBody>
          <a:bodyPr>
            <a:normAutofit fontScale="90000"/>
          </a:bodyPr>
          <a:lstStyle/>
          <a:p>
            <a:r>
              <a:rPr lang="en-GB" dirty="0"/>
              <a:t>Indoor antenna testing range</a:t>
            </a:r>
          </a:p>
        </p:txBody>
      </p:sp>
      <p:cxnSp>
        <p:nvCxnSpPr>
          <p:cNvPr id="10" name="Straight Connector 9">
            <a:extLst>
              <a:ext uri="{FF2B5EF4-FFF2-40B4-BE49-F238E27FC236}">
                <a16:creationId xmlns:a16="http://schemas.microsoft.com/office/drawing/2014/main" id="{3C99601E-1548-F894-8F36-C9CFE16676FC}"/>
              </a:ext>
            </a:extLst>
          </p:cNvPr>
          <p:cNvCxnSpPr/>
          <p:nvPr/>
        </p:nvCxnSpPr>
        <p:spPr>
          <a:xfrm>
            <a:off x="356022" y="6025852"/>
            <a:ext cx="803240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FA06060-38EE-5EE8-4F08-583F63497AA3}"/>
              </a:ext>
            </a:extLst>
          </p:cNvPr>
          <p:cNvSpPr txBox="1"/>
          <p:nvPr/>
        </p:nvSpPr>
        <p:spPr>
          <a:xfrm>
            <a:off x="4067944" y="1916832"/>
            <a:ext cx="4248472" cy="1200329"/>
          </a:xfrm>
          <a:prstGeom prst="rect">
            <a:avLst/>
          </a:prstGeom>
          <a:noFill/>
        </p:spPr>
        <p:txBody>
          <a:bodyPr wrap="square" rtlCol="0">
            <a:spAutoFit/>
          </a:bodyPr>
          <a:lstStyle/>
          <a:p>
            <a:r>
              <a:rPr lang="en-GB" i="1" dirty="0"/>
              <a:t>Ideally in anechoic chamber, but we don’t have one today, so hopefully all of you will absorb any reflections!</a:t>
            </a:r>
          </a:p>
        </p:txBody>
      </p:sp>
      <p:sp>
        <p:nvSpPr>
          <p:cNvPr id="12" name="Rectangle 11">
            <a:extLst>
              <a:ext uri="{FF2B5EF4-FFF2-40B4-BE49-F238E27FC236}">
                <a16:creationId xmlns:a16="http://schemas.microsoft.com/office/drawing/2014/main" id="{BCA12058-CBD3-419F-853B-F0FE5177F121}"/>
              </a:ext>
            </a:extLst>
          </p:cNvPr>
          <p:cNvSpPr/>
          <p:nvPr/>
        </p:nvSpPr>
        <p:spPr>
          <a:xfrm>
            <a:off x="174871" y="6093296"/>
            <a:ext cx="8717609" cy="707886"/>
          </a:xfrm>
          <a:prstGeom prst="rect">
            <a:avLst/>
          </a:prstGeom>
          <a:noFill/>
        </p:spPr>
        <p:txBody>
          <a:bodyPr wrap="square" lIns="91440" tIns="45720" rIns="91440" bIns="45720">
            <a:spAutoFit/>
          </a:bodyPr>
          <a:lstStyle/>
          <a:p>
            <a:pPr algn="ctr"/>
            <a:r>
              <a:rPr lang="en-US" sz="2000" b="0" i="1" cap="none" spc="0" dirty="0">
                <a:ln w="0"/>
                <a:solidFill>
                  <a:schemeClr val="accent1"/>
                </a:solidFill>
                <a:effectLst>
                  <a:outerShdw blurRad="38100" dist="25400" dir="5400000" algn="ctr" rotWithShape="0">
                    <a:srgbClr val="6E747A">
                      <a:alpha val="43000"/>
                    </a:srgbClr>
                  </a:outerShdw>
                </a:effectLst>
              </a:rPr>
              <a:t>Signal Source                              Aerial under test, able to move</a:t>
            </a:r>
          </a:p>
          <a:p>
            <a:pPr algn="ctr"/>
            <a:r>
              <a:rPr lang="en-US" sz="2000" i="1" dirty="0">
                <a:ln w="0"/>
                <a:solidFill>
                  <a:schemeClr val="accent1"/>
                </a:solidFill>
                <a:effectLst>
                  <a:outerShdw blurRad="38100" dist="25400" dir="5400000" algn="ctr" rotWithShape="0">
                    <a:srgbClr val="6E747A">
                      <a:alpha val="43000"/>
                    </a:srgbClr>
                  </a:outerShdw>
                </a:effectLst>
              </a:rPr>
              <a:t>                                      Also known as Device Under Test (DUT)</a:t>
            </a:r>
            <a:r>
              <a:rPr lang="en-US" sz="2000" b="0" i="1" cap="none" spc="0" dirty="0">
                <a:ln w="0"/>
                <a:solidFill>
                  <a:schemeClr val="accent1"/>
                </a:solidFill>
                <a:effectLst>
                  <a:outerShdw blurRad="38100" dist="25400" dir="5400000" algn="ctr" rotWithShape="0">
                    <a:srgbClr val="6E747A">
                      <a:alpha val="43000"/>
                    </a:srgbClr>
                  </a:outerShdw>
                </a:effectLst>
              </a:rPr>
              <a:t>   </a:t>
            </a:r>
          </a:p>
        </p:txBody>
      </p:sp>
      <p:cxnSp>
        <p:nvCxnSpPr>
          <p:cNvPr id="14" name="Straight Arrow Connector 13">
            <a:extLst>
              <a:ext uri="{FF2B5EF4-FFF2-40B4-BE49-F238E27FC236}">
                <a16:creationId xmlns:a16="http://schemas.microsoft.com/office/drawing/2014/main" id="{254FA328-8BFA-C16F-79E7-5EC39BB0AE8E}"/>
              </a:ext>
            </a:extLst>
          </p:cNvPr>
          <p:cNvCxnSpPr/>
          <p:nvPr/>
        </p:nvCxnSpPr>
        <p:spPr>
          <a:xfrm flipH="1">
            <a:off x="2051720" y="4005064"/>
            <a:ext cx="424847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0CD2C89-892E-7E26-FFCE-3BB6E157AF1C}"/>
              </a:ext>
            </a:extLst>
          </p:cNvPr>
          <p:cNvCxnSpPr/>
          <p:nvPr/>
        </p:nvCxnSpPr>
        <p:spPr>
          <a:xfrm>
            <a:off x="2483768" y="4005064"/>
            <a:ext cx="388843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11133BB-ED5D-293A-5889-68184E4B2F80}"/>
              </a:ext>
            </a:extLst>
          </p:cNvPr>
          <p:cNvPicPr>
            <a:picLocks noChangeAspect="1"/>
          </p:cNvPicPr>
          <p:nvPr/>
        </p:nvPicPr>
        <p:blipFill>
          <a:blip r:embed="rId3"/>
          <a:srcRect l="41338" t="43000" r="37400" b="43937"/>
          <a:stretch>
            <a:fillRect/>
          </a:stretch>
        </p:blipFill>
        <p:spPr>
          <a:xfrm>
            <a:off x="2483768" y="4240331"/>
            <a:ext cx="3480116" cy="1202655"/>
          </a:xfrm>
          <a:prstGeom prst="rect">
            <a:avLst/>
          </a:prstGeom>
        </p:spPr>
      </p:pic>
      <p:sp>
        <p:nvSpPr>
          <p:cNvPr id="19" name="TextBox 18">
            <a:extLst>
              <a:ext uri="{FF2B5EF4-FFF2-40B4-BE49-F238E27FC236}">
                <a16:creationId xmlns:a16="http://schemas.microsoft.com/office/drawing/2014/main" id="{D4AD7DA7-0824-DD3E-C526-EF5AFF576082}"/>
              </a:ext>
            </a:extLst>
          </p:cNvPr>
          <p:cNvSpPr txBox="1"/>
          <p:nvPr/>
        </p:nvSpPr>
        <p:spPr>
          <a:xfrm>
            <a:off x="3328107" y="5311875"/>
            <a:ext cx="2088232" cy="523220"/>
          </a:xfrm>
          <a:prstGeom prst="rect">
            <a:avLst/>
          </a:prstGeom>
          <a:noFill/>
        </p:spPr>
        <p:txBody>
          <a:bodyPr wrap="square" rtlCol="0">
            <a:spAutoFit/>
          </a:bodyPr>
          <a:lstStyle/>
          <a:p>
            <a:r>
              <a:rPr lang="en-GB" sz="1400" i="1" dirty="0"/>
              <a:t>Equation explanation on next slide</a:t>
            </a:r>
          </a:p>
        </p:txBody>
      </p:sp>
    </p:spTree>
    <p:extLst>
      <p:ext uri="{BB962C8B-B14F-4D97-AF65-F5344CB8AC3E}">
        <p14:creationId xmlns:p14="http://schemas.microsoft.com/office/powerpoint/2010/main" val="1311990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A8F5-8DA5-038E-ADF8-9EC2B6A9EA94}"/>
              </a:ext>
            </a:extLst>
          </p:cNvPr>
          <p:cNvSpPr>
            <a:spLocks noGrp="1"/>
          </p:cNvSpPr>
          <p:nvPr>
            <p:ph type="title"/>
          </p:nvPr>
        </p:nvSpPr>
        <p:spPr>
          <a:xfrm>
            <a:off x="539552" y="23529"/>
            <a:ext cx="8507288" cy="1143000"/>
          </a:xfrm>
        </p:spPr>
        <p:txBody>
          <a:bodyPr/>
          <a:lstStyle/>
          <a:p>
            <a:r>
              <a:rPr lang="en-GB" sz="4400" dirty="0"/>
              <a:t>General Far Field Condition</a:t>
            </a:r>
          </a:p>
        </p:txBody>
      </p:sp>
      <p:sp>
        <p:nvSpPr>
          <p:cNvPr id="5" name="Rectangle 1">
            <a:extLst>
              <a:ext uri="{FF2B5EF4-FFF2-40B4-BE49-F238E27FC236}">
                <a16:creationId xmlns:a16="http://schemas.microsoft.com/office/drawing/2014/main" id="{A2B47E84-2585-BCF9-BB7C-62409F5F5688}"/>
              </a:ext>
            </a:extLst>
          </p:cNvPr>
          <p:cNvSpPr>
            <a:spLocks noGrp="1" noChangeArrowheads="1"/>
          </p:cNvSpPr>
          <p:nvPr>
            <p:ph idx="1"/>
          </p:nvPr>
        </p:nvSpPr>
        <p:spPr bwMode="auto">
          <a:xfrm>
            <a:off x="539552" y="4833557"/>
            <a:ext cx="836327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spcBef>
                <a:spcPct val="0"/>
              </a:spcBef>
              <a:buClrTx/>
              <a:buSzTx/>
            </a:pPr>
            <a:r>
              <a:rPr kumimoji="0" lang="en-US" altLang="en-US" sz="1800" b="0" i="0" u="none" strike="noStrike" cap="none" normalizeH="0" baseline="0" dirty="0">
                <a:ln>
                  <a:noFill/>
                </a:ln>
                <a:solidFill>
                  <a:schemeClr val="tx1"/>
                </a:solidFill>
                <a:effectLst/>
                <a:latin typeface="Arial" panose="020B0604020202020204" pitchFamily="34" charset="0"/>
              </a:rPr>
              <a:t>“Rule of thumb" for determining if a point is in the far field is to check if the distance (r) from the source is much greater than λ/2π (where λ is the wavelength).</a:t>
            </a:r>
          </a:p>
          <a:p>
            <a:pPr eaLnBrk="0" hangingPunct="0">
              <a:spcBef>
                <a:spcPct val="0"/>
              </a:spcBef>
              <a:buClrTx/>
              <a:buSzTx/>
            </a:pPr>
            <a:r>
              <a:rPr kumimoji="0" lang="en-US" altLang="en-US" sz="1800" b="0" i="0" u="none" strike="noStrike" cap="none" normalizeH="0" baseline="0" dirty="0">
                <a:ln>
                  <a:noFill/>
                </a:ln>
                <a:solidFill>
                  <a:schemeClr val="tx1"/>
                </a:solidFill>
                <a:effectLst/>
                <a:latin typeface="Arial" panose="020B0604020202020204" pitchFamily="34" charset="0"/>
              </a:rPr>
              <a:t>Far field starts at distance from source of 2 x square of diameter of source antenna (“D”) / wavelength being used for test.</a:t>
            </a:r>
          </a:p>
        </p:txBody>
      </p:sp>
      <p:pic>
        <p:nvPicPr>
          <p:cNvPr id="8" name="Picture 7">
            <a:extLst>
              <a:ext uri="{FF2B5EF4-FFF2-40B4-BE49-F238E27FC236}">
                <a16:creationId xmlns:a16="http://schemas.microsoft.com/office/drawing/2014/main" id="{D6EA9BA9-AFBB-E2DC-1C54-B058CB36AEAC}"/>
              </a:ext>
            </a:extLst>
          </p:cNvPr>
          <p:cNvPicPr>
            <a:picLocks noChangeAspect="1"/>
          </p:cNvPicPr>
          <p:nvPr/>
        </p:nvPicPr>
        <p:blipFill>
          <a:blip r:embed="rId2"/>
          <a:srcRect l="2751" t="9596" r="66537" b="66414"/>
          <a:stretch>
            <a:fillRect/>
          </a:stretch>
        </p:blipFill>
        <p:spPr>
          <a:xfrm>
            <a:off x="1331640" y="1335642"/>
            <a:ext cx="6624736" cy="2910869"/>
          </a:xfrm>
          <a:prstGeom prst="rect">
            <a:avLst/>
          </a:prstGeom>
        </p:spPr>
      </p:pic>
      <p:sp>
        <p:nvSpPr>
          <p:cNvPr id="10" name="AutoShape 3" descr="{\displaystyle d_{\text{F}}={\frac {2D^{2}}{\lambda }}}">
            <a:extLst>
              <a:ext uri="{FF2B5EF4-FFF2-40B4-BE49-F238E27FC236}">
                <a16:creationId xmlns:a16="http://schemas.microsoft.com/office/drawing/2014/main" id="{A4679D9B-806B-AE39-1670-963BF2C39D6C}"/>
              </a:ext>
            </a:extLst>
          </p:cNvPr>
          <p:cNvSpPr>
            <a:spLocks noChangeAspect="1" noChangeArrowheads="1"/>
          </p:cNvSpPr>
          <p:nvPr/>
        </p:nvSpPr>
        <p:spPr bwMode="auto">
          <a:xfrm>
            <a:off x="12412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9054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-H 2.8” Package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988840"/>
            <a:ext cx="5616624" cy="4212468"/>
          </a:xfrm>
        </p:spPr>
      </p:pic>
    </p:spTree>
    <p:extLst>
      <p:ext uri="{BB962C8B-B14F-4D97-AF65-F5344CB8AC3E}">
        <p14:creationId xmlns:p14="http://schemas.microsoft.com/office/powerpoint/2010/main" val="80962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350315-D3C4-6C94-C482-36AD8A9B232A}"/>
              </a:ext>
            </a:extLst>
          </p:cNvPr>
          <p:cNvPicPr>
            <a:picLocks noChangeAspect="1"/>
          </p:cNvPicPr>
          <p:nvPr/>
        </p:nvPicPr>
        <p:blipFill>
          <a:blip r:embed="rId2"/>
          <a:stretch>
            <a:fillRect/>
          </a:stretch>
        </p:blipFill>
        <p:spPr>
          <a:xfrm>
            <a:off x="-23124" y="1714500"/>
            <a:ext cx="9144000" cy="5143500"/>
          </a:xfrm>
          <a:prstGeom prst="rect">
            <a:avLst/>
          </a:prstGeom>
        </p:spPr>
      </p:pic>
      <p:sp>
        <p:nvSpPr>
          <p:cNvPr id="2" name="Title 1">
            <a:extLst>
              <a:ext uri="{FF2B5EF4-FFF2-40B4-BE49-F238E27FC236}">
                <a16:creationId xmlns:a16="http://schemas.microsoft.com/office/drawing/2014/main" id="{466D0E90-A548-02C0-AEFD-4B30043E299E}"/>
              </a:ext>
            </a:extLst>
          </p:cNvPr>
          <p:cNvSpPr>
            <a:spLocks noGrp="1"/>
          </p:cNvSpPr>
          <p:nvPr>
            <p:ph type="title"/>
          </p:nvPr>
        </p:nvSpPr>
        <p:spPr>
          <a:xfrm>
            <a:off x="35496" y="332656"/>
            <a:ext cx="9001000" cy="1143000"/>
          </a:xfrm>
        </p:spPr>
        <p:txBody>
          <a:bodyPr>
            <a:noAutofit/>
          </a:bodyPr>
          <a:lstStyle/>
          <a:p>
            <a:r>
              <a:rPr lang="en-GB" sz="3500" dirty="0"/>
              <a:t>Jason Burnfield’s Excel Template to plot mini-antenna range measurements</a:t>
            </a:r>
          </a:p>
        </p:txBody>
      </p:sp>
    </p:spTree>
    <p:extLst>
      <p:ext uri="{BB962C8B-B14F-4D97-AF65-F5344CB8AC3E}">
        <p14:creationId xmlns:p14="http://schemas.microsoft.com/office/powerpoint/2010/main" val="583980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object 2"/>
          <p:cNvSpPr/>
          <p:nvPr/>
        </p:nvSpPr>
        <p:spPr>
          <a:xfrm>
            <a:off x="-334" y="1808036"/>
            <a:ext cx="9144000" cy="51435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00000"/>
          </a:solidFill>
        </p:spPr>
        <p:txBody>
          <a:bodyPr wrap="square" lIns="0" tIns="0" rIns="0" bIns="0" rtlCol="0"/>
          <a:lstStyle/>
          <a:p>
            <a:endParaRPr/>
          </a:p>
        </p:txBody>
      </p:sp>
      <p:grpSp>
        <p:nvGrpSpPr>
          <p:cNvPr id="3" name="object 3"/>
          <p:cNvGrpSpPr/>
          <p:nvPr/>
        </p:nvGrpSpPr>
        <p:grpSpPr>
          <a:xfrm>
            <a:off x="2907506" y="1688211"/>
            <a:ext cx="3355658" cy="375761"/>
            <a:chOff x="3876675" y="1107947"/>
            <a:chExt cx="4474210" cy="501015"/>
          </a:xfrm>
        </p:grpSpPr>
        <p:pic>
          <p:nvPicPr>
            <p:cNvPr id="4" name="object 4"/>
            <p:cNvPicPr/>
            <p:nvPr/>
          </p:nvPicPr>
          <p:blipFill>
            <a:blip r:embed="rId2" cstate="print"/>
            <a:stretch>
              <a:fillRect/>
            </a:stretch>
          </p:blipFill>
          <p:spPr>
            <a:xfrm>
              <a:off x="3896868" y="1127747"/>
              <a:ext cx="4453890" cy="480834"/>
            </a:xfrm>
            <a:prstGeom prst="rect">
              <a:avLst/>
            </a:prstGeom>
          </p:spPr>
        </p:pic>
        <p:pic>
          <p:nvPicPr>
            <p:cNvPr id="5" name="object 5"/>
            <p:cNvPicPr/>
            <p:nvPr/>
          </p:nvPicPr>
          <p:blipFill>
            <a:blip r:embed="rId3" cstate="print"/>
            <a:stretch>
              <a:fillRect/>
            </a:stretch>
          </p:blipFill>
          <p:spPr>
            <a:xfrm>
              <a:off x="3876675" y="1107947"/>
              <a:ext cx="4453128" cy="479933"/>
            </a:xfrm>
            <a:prstGeom prst="rect">
              <a:avLst/>
            </a:prstGeom>
          </p:spPr>
        </p:pic>
      </p:grpSp>
      <p:grpSp>
        <p:nvGrpSpPr>
          <p:cNvPr id="6" name="object 6"/>
          <p:cNvGrpSpPr/>
          <p:nvPr/>
        </p:nvGrpSpPr>
        <p:grpSpPr>
          <a:xfrm>
            <a:off x="2456211" y="2305431"/>
            <a:ext cx="4270058" cy="375761"/>
            <a:chOff x="3274948" y="1930907"/>
            <a:chExt cx="5693410" cy="501015"/>
          </a:xfrm>
        </p:grpSpPr>
        <p:pic>
          <p:nvPicPr>
            <p:cNvPr id="7" name="object 7"/>
            <p:cNvPicPr/>
            <p:nvPr/>
          </p:nvPicPr>
          <p:blipFill>
            <a:blip r:embed="rId4" cstate="print"/>
            <a:stretch>
              <a:fillRect/>
            </a:stretch>
          </p:blipFill>
          <p:spPr>
            <a:xfrm>
              <a:off x="3294887" y="1950707"/>
              <a:ext cx="5673090" cy="480834"/>
            </a:xfrm>
            <a:prstGeom prst="rect">
              <a:avLst/>
            </a:prstGeom>
          </p:spPr>
        </p:pic>
        <p:pic>
          <p:nvPicPr>
            <p:cNvPr id="8" name="object 8"/>
            <p:cNvPicPr/>
            <p:nvPr/>
          </p:nvPicPr>
          <p:blipFill>
            <a:blip r:embed="rId5" cstate="print"/>
            <a:stretch>
              <a:fillRect/>
            </a:stretch>
          </p:blipFill>
          <p:spPr>
            <a:xfrm>
              <a:off x="3274948" y="1930907"/>
              <a:ext cx="5673217" cy="479933"/>
            </a:xfrm>
            <a:prstGeom prst="rect">
              <a:avLst/>
            </a:prstGeom>
          </p:spPr>
        </p:pic>
      </p:grpSp>
      <p:grpSp>
        <p:nvGrpSpPr>
          <p:cNvPr id="9" name="object 9"/>
          <p:cNvGrpSpPr/>
          <p:nvPr/>
        </p:nvGrpSpPr>
        <p:grpSpPr>
          <a:xfrm>
            <a:off x="3766566" y="2941511"/>
            <a:ext cx="1633538" cy="356711"/>
            <a:chOff x="5022088" y="2779014"/>
            <a:chExt cx="2178050" cy="475615"/>
          </a:xfrm>
        </p:grpSpPr>
        <p:pic>
          <p:nvPicPr>
            <p:cNvPr id="10" name="object 10"/>
            <p:cNvPicPr/>
            <p:nvPr/>
          </p:nvPicPr>
          <p:blipFill>
            <a:blip r:embed="rId6" cstate="print"/>
            <a:stretch>
              <a:fillRect/>
            </a:stretch>
          </p:blipFill>
          <p:spPr>
            <a:xfrm>
              <a:off x="5041392" y="2798076"/>
              <a:ext cx="2158745" cy="456425"/>
            </a:xfrm>
            <a:prstGeom prst="rect">
              <a:avLst/>
            </a:prstGeom>
          </p:spPr>
        </p:pic>
        <p:pic>
          <p:nvPicPr>
            <p:cNvPr id="11" name="object 11"/>
            <p:cNvPicPr/>
            <p:nvPr/>
          </p:nvPicPr>
          <p:blipFill>
            <a:blip r:embed="rId7" cstate="print"/>
            <a:stretch>
              <a:fillRect/>
            </a:stretch>
          </p:blipFill>
          <p:spPr>
            <a:xfrm>
              <a:off x="5022088" y="2779014"/>
              <a:ext cx="2157857" cy="454787"/>
            </a:xfrm>
            <a:prstGeom prst="rect">
              <a:avLst/>
            </a:prstGeom>
          </p:spPr>
        </p:pic>
      </p:grpSp>
      <p:grpSp>
        <p:nvGrpSpPr>
          <p:cNvPr id="12" name="object 12"/>
          <p:cNvGrpSpPr/>
          <p:nvPr/>
        </p:nvGrpSpPr>
        <p:grpSpPr>
          <a:xfrm>
            <a:off x="2219325" y="3539872"/>
            <a:ext cx="4727258" cy="461486"/>
            <a:chOff x="2959100" y="3576828"/>
            <a:chExt cx="6303010" cy="615315"/>
          </a:xfrm>
        </p:grpSpPr>
        <p:pic>
          <p:nvPicPr>
            <p:cNvPr id="13" name="object 13">
              <a:hlinkClick r:id="rId8"/>
            </p:cNvPr>
            <p:cNvPicPr/>
            <p:nvPr/>
          </p:nvPicPr>
          <p:blipFill>
            <a:blip r:embed="rId9" cstate="print"/>
            <a:stretch>
              <a:fillRect/>
            </a:stretch>
          </p:blipFill>
          <p:spPr>
            <a:xfrm>
              <a:off x="2999232" y="3596640"/>
              <a:ext cx="6262878" cy="558546"/>
            </a:xfrm>
            <a:prstGeom prst="rect">
              <a:avLst/>
            </a:prstGeom>
          </p:spPr>
        </p:pic>
        <p:pic>
          <p:nvPicPr>
            <p:cNvPr id="14" name="object 14">
              <a:hlinkClick r:id="rId8"/>
            </p:cNvPr>
            <p:cNvPicPr/>
            <p:nvPr/>
          </p:nvPicPr>
          <p:blipFill>
            <a:blip r:embed="rId10" cstate="print"/>
            <a:stretch>
              <a:fillRect/>
            </a:stretch>
          </p:blipFill>
          <p:spPr>
            <a:xfrm>
              <a:off x="2979927" y="3576828"/>
              <a:ext cx="6262370" cy="557657"/>
            </a:xfrm>
            <a:prstGeom prst="rect">
              <a:avLst/>
            </a:prstGeom>
          </p:spPr>
        </p:pic>
        <p:sp>
          <p:nvSpPr>
            <p:cNvPr id="15" name="object 15"/>
            <p:cNvSpPr/>
            <p:nvPr/>
          </p:nvSpPr>
          <p:spPr>
            <a:xfrm>
              <a:off x="2980309" y="4141851"/>
              <a:ext cx="6273165" cy="50800"/>
            </a:xfrm>
            <a:custGeom>
              <a:avLst/>
              <a:gdLst/>
              <a:ahLst/>
              <a:cxnLst/>
              <a:rect l="l" t="t" r="r" b="b"/>
              <a:pathLst>
                <a:path w="6273165" h="50800">
                  <a:moveTo>
                    <a:pt x="6272784" y="1397"/>
                  </a:moveTo>
                  <a:lnTo>
                    <a:pt x="6271387" y="0"/>
                  </a:lnTo>
                  <a:lnTo>
                    <a:pt x="1270" y="0"/>
                  </a:lnTo>
                  <a:lnTo>
                    <a:pt x="0" y="1397"/>
                  </a:lnTo>
                  <a:lnTo>
                    <a:pt x="0" y="48895"/>
                  </a:lnTo>
                  <a:lnTo>
                    <a:pt x="1270" y="50292"/>
                  </a:lnTo>
                  <a:lnTo>
                    <a:pt x="6271387" y="50292"/>
                  </a:lnTo>
                  <a:lnTo>
                    <a:pt x="6272784" y="48895"/>
                  </a:lnTo>
                  <a:lnTo>
                    <a:pt x="6272784" y="44196"/>
                  </a:lnTo>
                  <a:lnTo>
                    <a:pt x="6272784" y="6096"/>
                  </a:lnTo>
                  <a:lnTo>
                    <a:pt x="6272784" y="1397"/>
                  </a:lnTo>
                  <a:close/>
                </a:path>
              </a:pathLst>
            </a:custGeom>
            <a:solidFill>
              <a:srgbClr val="EC7C30"/>
            </a:solidFill>
          </p:spPr>
          <p:txBody>
            <a:bodyPr wrap="square" lIns="0" tIns="0" rIns="0" bIns="0" rtlCol="0"/>
            <a:lstStyle/>
            <a:p>
              <a:endParaRPr/>
            </a:p>
          </p:txBody>
        </p:sp>
        <p:sp>
          <p:nvSpPr>
            <p:cNvPr id="16" name="object 16">
              <a:hlinkClick r:id="rId8"/>
            </p:cNvPr>
            <p:cNvSpPr/>
            <p:nvPr/>
          </p:nvSpPr>
          <p:spPr>
            <a:xfrm>
              <a:off x="2962147" y="4123817"/>
              <a:ext cx="6266815" cy="44450"/>
            </a:xfrm>
            <a:custGeom>
              <a:avLst/>
              <a:gdLst/>
              <a:ahLst/>
              <a:cxnLst/>
              <a:rect l="l" t="t" r="r" b="b"/>
              <a:pathLst>
                <a:path w="6266815" h="44450">
                  <a:moveTo>
                    <a:pt x="6266687" y="0"/>
                  </a:moveTo>
                  <a:lnTo>
                    <a:pt x="0" y="0"/>
                  </a:lnTo>
                  <a:lnTo>
                    <a:pt x="0" y="44195"/>
                  </a:lnTo>
                  <a:lnTo>
                    <a:pt x="6266687" y="44195"/>
                  </a:lnTo>
                  <a:lnTo>
                    <a:pt x="6266687" y="0"/>
                  </a:lnTo>
                  <a:close/>
                </a:path>
              </a:pathLst>
            </a:custGeom>
            <a:solidFill>
              <a:srgbClr val="FFFFFF"/>
            </a:solidFill>
          </p:spPr>
          <p:txBody>
            <a:bodyPr wrap="square" lIns="0" tIns="0" rIns="0" bIns="0" rtlCol="0"/>
            <a:lstStyle/>
            <a:p>
              <a:endParaRPr/>
            </a:p>
          </p:txBody>
        </p:sp>
        <p:sp>
          <p:nvSpPr>
            <p:cNvPr id="17" name="object 17">
              <a:hlinkClick r:id="rId8"/>
            </p:cNvPr>
            <p:cNvSpPr/>
            <p:nvPr/>
          </p:nvSpPr>
          <p:spPr>
            <a:xfrm>
              <a:off x="2962147" y="4123817"/>
              <a:ext cx="6266815" cy="44450"/>
            </a:xfrm>
            <a:custGeom>
              <a:avLst/>
              <a:gdLst/>
              <a:ahLst/>
              <a:cxnLst/>
              <a:rect l="l" t="t" r="r" b="b"/>
              <a:pathLst>
                <a:path w="6266815" h="44450">
                  <a:moveTo>
                    <a:pt x="0" y="0"/>
                  </a:moveTo>
                  <a:lnTo>
                    <a:pt x="1566672" y="0"/>
                  </a:lnTo>
                  <a:lnTo>
                    <a:pt x="3133343" y="0"/>
                  </a:lnTo>
                  <a:lnTo>
                    <a:pt x="4700016" y="0"/>
                  </a:lnTo>
                  <a:lnTo>
                    <a:pt x="6266687" y="0"/>
                  </a:lnTo>
                  <a:lnTo>
                    <a:pt x="6266687" y="44195"/>
                  </a:lnTo>
                  <a:lnTo>
                    <a:pt x="4700016" y="44195"/>
                  </a:lnTo>
                  <a:lnTo>
                    <a:pt x="3133343" y="44195"/>
                  </a:lnTo>
                  <a:lnTo>
                    <a:pt x="1566672" y="44195"/>
                  </a:lnTo>
                  <a:lnTo>
                    <a:pt x="0" y="44195"/>
                  </a:lnTo>
                  <a:lnTo>
                    <a:pt x="0" y="0"/>
                  </a:lnTo>
                  <a:close/>
                </a:path>
              </a:pathLst>
            </a:custGeom>
            <a:ln w="6096">
              <a:solidFill>
                <a:srgbClr val="EC7C30"/>
              </a:solidFill>
            </a:ln>
          </p:spPr>
          <p:txBody>
            <a:bodyPr wrap="square" lIns="0" tIns="0" rIns="0" bIns="0" rtlCol="0"/>
            <a:lstStyle/>
            <a:p>
              <a:endParaRPr/>
            </a:p>
          </p:txBody>
        </p:sp>
      </p:grpSp>
      <p:grpSp>
        <p:nvGrpSpPr>
          <p:cNvPr id="18" name="object 18"/>
          <p:cNvGrpSpPr/>
          <p:nvPr/>
        </p:nvGrpSpPr>
        <p:grpSpPr>
          <a:xfrm>
            <a:off x="2106453" y="4157092"/>
            <a:ext cx="4986813" cy="461486"/>
            <a:chOff x="2808604" y="4399788"/>
            <a:chExt cx="6649084" cy="615315"/>
          </a:xfrm>
        </p:grpSpPr>
        <p:pic>
          <p:nvPicPr>
            <p:cNvPr id="19" name="object 19"/>
            <p:cNvPicPr/>
            <p:nvPr/>
          </p:nvPicPr>
          <p:blipFill>
            <a:blip r:embed="rId11" cstate="print"/>
            <a:stretch>
              <a:fillRect/>
            </a:stretch>
          </p:blipFill>
          <p:spPr>
            <a:xfrm>
              <a:off x="2828543" y="4419600"/>
              <a:ext cx="6628638" cy="595122"/>
            </a:xfrm>
            <a:prstGeom prst="rect">
              <a:avLst/>
            </a:prstGeom>
          </p:spPr>
        </p:pic>
        <p:pic>
          <p:nvPicPr>
            <p:cNvPr id="20" name="object 20"/>
            <p:cNvPicPr/>
            <p:nvPr/>
          </p:nvPicPr>
          <p:blipFill>
            <a:blip r:embed="rId12" cstate="print"/>
            <a:stretch>
              <a:fillRect/>
            </a:stretch>
          </p:blipFill>
          <p:spPr>
            <a:xfrm>
              <a:off x="2808604" y="4399788"/>
              <a:ext cx="6627622" cy="593852"/>
            </a:xfrm>
            <a:prstGeom prst="rect">
              <a:avLst/>
            </a:prstGeom>
          </p:spPr>
        </p:pic>
      </p:grpSp>
      <p:grpSp>
        <p:nvGrpSpPr>
          <p:cNvPr id="21" name="object 21"/>
          <p:cNvGrpSpPr/>
          <p:nvPr/>
        </p:nvGrpSpPr>
        <p:grpSpPr>
          <a:xfrm>
            <a:off x="1876711" y="4774311"/>
            <a:ext cx="5444966" cy="461486"/>
            <a:chOff x="2502280" y="5222747"/>
            <a:chExt cx="7259955" cy="615315"/>
          </a:xfrm>
        </p:grpSpPr>
        <p:pic>
          <p:nvPicPr>
            <p:cNvPr id="22" name="object 22"/>
            <p:cNvPicPr/>
            <p:nvPr/>
          </p:nvPicPr>
          <p:blipFill>
            <a:blip r:embed="rId13" cstate="print"/>
            <a:stretch>
              <a:fillRect/>
            </a:stretch>
          </p:blipFill>
          <p:spPr>
            <a:xfrm>
              <a:off x="2522219" y="5242559"/>
              <a:ext cx="7239761" cy="595122"/>
            </a:xfrm>
            <a:prstGeom prst="rect">
              <a:avLst/>
            </a:prstGeom>
          </p:spPr>
        </p:pic>
        <p:pic>
          <p:nvPicPr>
            <p:cNvPr id="23" name="object 23"/>
            <p:cNvPicPr/>
            <p:nvPr/>
          </p:nvPicPr>
          <p:blipFill>
            <a:blip r:embed="rId14" cstate="print"/>
            <a:stretch>
              <a:fillRect/>
            </a:stretch>
          </p:blipFill>
          <p:spPr>
            <a:xfrm>
              <a:off x="2502280" y="5222747"/>
              <a:ext cx="7238746" cy="593826"/>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a:t>NanoVNA</a:t>
            </a:r>
            <a:r>
              <a:rPr lang="en-GB" sz="4000" b="1" dirty="0"/>
              <a:t> Features</a:t>
            </a:r>
          </a:p>
        </p:txBody>
      </p:sp>
      <p:sp>
        <p:nvSpPr>
          <p:cNvPr id="3" name="Content Placeholder 2"/>
          <p:cNvSpPr>
            <a:spLocks noGrp="1"/>
          </p:cNvSpPr>
          <p:nvPr>
            <p:ph idx="1"/>
          </p:nvPr>
        </p:nvSpPr>
        <p:spPr>
          <a:xfrm>
            <a:off x="467544" y="2060848"/>
            <a:ext cx="8229600" cy="4389437"/>
          </a:xfrm>
        </p:spPr>
        <p:txBody>
          <a:bodyPr/>
          <a:lstStyle/>
          <a:p>
            <a:r>
              <a:rPr lang="en-GB" sz="2200" b="1" dirty="0">
                <a:solidFill>
                  <a:schemeClr val="accent1">
                    <a:lumMod val="75000"/>
                  </a:schemeClr>
                </a:solidFill>
              </a:rPr>
              <a:t>Built-in touch screen, LCD Display</a:t>
            </a:r>
          </a:p>
          <a:p>
            <a:pPr lvl="1"/>
            <a:r>
              <a:rPr lang="en-GB" sz="1800" b="1" dirty="0">
                <a:solidFill>
                  <a:schemeClr val="accent1">
                    <a:lumMod val="75000"/>
                  </a:schemeClr>
                </a:solidFill>
              </a:rPr>
              <a:t>2.8”, 4” and 4.3” versions</a:t>
            </a:r>
          </a:p>
          <a:p>
            <a:r>
              <a:rPr lang="en-GB" sz="2200" b="1" dirty="0">
                <a:solidFill>
                  <a:schemeClr val="accent1">
                    <a:lumMod val="75000"/>
                  </a:schemeClr>
                </a:solidFill>
              </a:rPr>
              <a:t>Handheld, stand-alone 2-Port VNA</a:t>
            </a:r>
          </a:p>
          <a:p>
            <a:pPr lvl="1"/>
            <a:r>
              <a:rPr lang="en-GB" sz="1800" b="1" dirty="0">
                <a:solidFill>
                  <a:schemeClr val="accent1">
                    <a:lumMod val="75000"/>
                  </a:schemeClr>
                </a:solidFill>
              </a:rPr>
              <a:t>Frequency ranges 50kHz to 600MHz, 900MHz, 1.5GHz, 3GHz, 4GHz, (6GHz)</a:t>
            </a:r>
          </a:p>
          <a:p>
            <a:pPr lvl="1"/>
            <a:r>
              <a:rPr lang="en-GB" sz="1800" b="1" dirty="0">
                <a:solidFill>
                  <a:schemeClr val="accent1">
                    <a:lumMod val="75000"/>
                  </a:schemeClr>
                </a:solidFill>
              </a:rPr>
              <a:t>Not just an antenna analyser</a:t>
            </a:r>
          </a:p>
          <a:p>
            <a:pPr lvl="1"/>
            <a:r>
              <a:rPr lang="en-GB" sz="1800" b="1" dirty="0">
                <a:solidFill>
                  <a:schemeClr val="accent1">
                    <a:lumMod val="75000"/>
                  </a:schemeClr>
                </a:solidFill>
              </a:rPr>
              <a:t>Measure VSWR/Return Loss, Gain/Loss &amp; cable length</a:t>
            </a:r>
          </a:p>
          <a:p>
            <a:pPr lvl="1"/>
            <a:r>
              <a:rPr lang="en-GB" sz="1800" b="1" dirty="0">
                <a:solidFill>
                  <a:schemeClr val="accent1">
                    <a:lumMod val="75000"/>
                  </a:schemeClr>
                </a:solidFill>
              </a:rPr>
              <a:t>Must be calibrated with a Cal Kit</a:t>
            </a:r>
          </a:p>
          <a:p>
            <a:pPr lvl="1"/>
            <a:r>
              <a:rPr lang="en-GB" sz="1800" b="1" dirty="0">
                <a:solidFill>
                  <a:schemeClr val="accent1">
                    <a:lumMod val="75000"/>
                  </a:schemeClr>
                </a:solidFill>
              </a:rPr>
              <a:t>Linear or Polar (Smith Chart) displays</a:t>
            </a:r>
          </a:p>
          <a:p>
            <a:r>
              <a:rPr lang="en-GB" sz="2000" b="1" dirty="0">
                <a:solidFill>
                  <a:schemeClr val="accent1">
                    <a:lumMod val="75000"/>
                  </a:schemeClr>
                </a:solidFill>
              </a:rPr>
              <a:t>Measurement Points originally fixed at 101 points, upgrade now 51, 201, 301 and more in some models</a:t>
            </a:r>
          </a:p>
          <a:p>
            <a:r>
              <a:rPr lang="en-GB" sz="2200" b="1" dirty="0">
                <a:solidFill>
                  <a:schemeClr val="accent1">
                    <a:lumMod val="75000"/>
                  </a:schemeClr>
                </a:solidFill>
              </a:rPr>
              <a:t>Internal rechargeable Lithium battery</a:t>
            </a:r>
          </a:p>
        </p:txBody>
      </p:sp>
    </p:spTree>
    <p:extLst>
      <p:ext uri="{BB962C8B-B14F-4D97-AF65-F5344CB8AC3E}">
        <p14:creationId xmlns:p14="http://schemas.microsoft.com/office/powerpoint/2010/main" val="6082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22AB-7399-32D6-B7A0-4F9454799F0B}"/>
              </a:ext>
            </a:extLst>
          </p:cNvPr>
          <p:cNvSpPr>
            <a:spLocks noGrp="1"/>
          </p:cNvSpPr>
          <p:nvPr>
            <p:ph type="title"/>
          </p:nvPr>
        </p:nvSpPr>
        <p:spPr/>
        <p:txBody>
          <a:bodyPr/>
          <a:lstStyle/>
          <a:p>
            <a:r>
              <a:rPr lang="en-GB" dirty="0"/>
              <a:t>VSWR</a:t>
            </a:r>
          </a:p>
        </p:txBody>
      </p:sp>
      <p:sp>
        <p:nvSpPr>
          <p:cNvPr id="3" name="Content Placeholder 2">
            <a:extLst>
              <a:ext uri="{FF2B5EF4-FFF2-40B4-BE49-F238E27FC236}">
                <a16:creationId xmlns:a16="http://schemas.microsoft.com/office/drawing/2014/main" id="{0140B153-2D1F-564A-7FCA-B84477B54AA7}"/>
              </a:ext>
            </a:extLst>
          </p:cNvPr>
          <p:cNvSpPr>
            <a:spLocks noGrp="1"/>
          </p:cNvSpPr>
          <p:nvPr>
            <p:ph idx="1"/>
          </p:nvPr>
        </p:nvSpPr>
        <p:spPr/>
        <p:txBody>
          <a:bodyPr/>
          <a:lstStyle/>
          <a:p>
            <a:endParaRPr lang="en-GB" dirty="0"/>
          </a:p>
          <a:p>
            <a:r>
              <a:rPr lang="en-GB" dirty="0"/>
              <a:t>VSWR, or Voltage Standing Wave Ratio, is a measure of how efficiently radio frequency (RF) power is transmitted from a source to a load, like an antenna.</a:t>
            </a:r>
          </a:p>
        </p:txBody>
      </p:sp>
    </p:spTree>
    <p:extLst>
      <p:ext uri="{BB962C8B-B14F-4D97-AF65-F5344CB8AC3E}">
        <p14:creationId xmlns:p14="http://schemas.microsoft.com/office/powerpoint/2010/main" val="30327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b="1" dirty="0" err="1"/>
              <a:t>NanoVNA</a:t>
            </a:r>
            <a:r>
              <a:rPr lang="en-GB" sz="4000" b="1" dirty="0"/>
              <a:t> Frequency Ranges</a:t>
            </a:r>
          </a:p>
        </p:txBody>
      </p:sp>
      <p:graphicFrame>
        <p:nvGraphicFramePr>
          <p:cNvPr id="5" name="Table 4"/>
          <p:cNvGraphicFramePr>
            <a:graphicFrameLocks noGrp="1"/>
          </p:cNvGraphicFramePr>
          <p:nvPr>
            <p:extLst>
              <p:ext uri="{D42A27DB-BD31-4B8C-83A1-F6EECF244321}">
                <p14:modId xmlns:p14="http://schemas.microsoft.com/office/powerpoint/2010/main" val="1585223993"/>
              </p:ext>
            </p:extLst>
          </p:nvPr>
        </p:nvGraphicFramePr>
        <p:xfrm>
          <a:off x="1259632" y="4653136"/>
          <a:ext cx="6768752" cy="1856225"/>
        </p:xfrm>
        <a:graphic>
          <a:graphicData uri="http://schemas.openxmlformats.org/drawingml/2006/table">
            <a:tbl>
              <a:tblPr firstRow="1" bandRow="1">
                <a:tableStyleId>{5C22544A-7EE6-4342-B048-85BDC9FD1C3A}</a:tableStyleId>
              </a:tblPr>
              <a:tblGrid>
                <a:gridCol w="1692188">
                  <a:extLst>
                    <a:ext uri="{9D8B030D-6E8A-4147-A177-3AD203B41FA5}">
                      <a16:colId xmlns:a16="http://schemas.microsoft.com/office/drawing/2014/main" val="20000"/>
                    </a:ext>
                  </a:extLst>
                </a:gridCol>
                <a:gridCol w="1665912">
                  <a:extLst>
                    <a:ext uri="{9D8B030D-6E8A-4147-A177-3AD203B41FA5}">
                      <a16:colId xmlns:a16="http://schemas.microsoft.com/office/drawing/2014/main" val="20001"/>
                    </a:ext>
                  </a:extLst>
                </a:gridCol>
                <a:gridCol w="1718464">
                  <a:extLst>
                    <a:ext uri="{9D8B030D-6E8A-4147-A177-3AD203B41FA5}">
                      <a16:colId xmlns:a16="http://schemas.microsoft.com/office/drawing/2014/main" val="20002"/>
                    </a:ext>
                  </a:extLst>
                </a:gridCol>
                <a:gridCol w="1692188">
                  <a:extLst>
                    <a:ext uri="{9D8B030D-6E8A-4147-A177-3AD203B41FA5}">
                      <a16:colId xmlns:a16="http://schemas.microsoft.com/office/drawing/2014/main" val="20003"/>
                    </a:ext>
                  </a:extLst>
                </a:gridCol>
              </a:tblGrid>
              <a:tr h="537716">
                <a:tc>
                  <a:txBody>
                    <a:bodyPr/>
                    <a:lstStyle/>
                    <a:p>
                      <a:pPr algn="ctr">
                        <a:lnSpc>
                          <a:spcPct val="200000"/>
                        </a:lnSpc>
                        <a:spcBef>
                          <a:spcPts val="0"/>
                        </a:spcBef>
                        <a:spcAft>
                          <a:spcPts val="0"/>
                        </a:spcAft>
                      </a:pPr>
                      <a:r>
                        <a:rPr lang="en-GB" sz="1200" b="1" dirty="0">
                          <a:solidFill>
                            <a:schemeClr val="bg1"/>
                          </a:solidFill>
                          <a:effectLst/>
                          <a:latin typeface="Verdana"/>
                          <a:ea typeface="Times New Roman"/>
                          <a:cs typeface="Times New Roman"/>
                        </a:rPr>
                        <a:t>Frequency Range</a:t>
                      </a:r>
                    </a:p>
                  </a:txBody>
                  <a:tcPr marL="68580" marR="68580" marT="0" marB="0"/>
                </a:tc>
                <a:tc>
                  <a:txBody>
                    <a:bodyPr/>
                    <a:lstStyle/>
                    <a:p>
                      <a:pPr algn="ctr">
                        <a:lnSpc>
                          <a:spcPct val="200000"/>
                        </a:lnSpc>
                        <a:spcBef>
                          <a:spcPts val="0"/>
                        </a:spcBef>
                        <a:spcAft>
                          <a:spcPts val="0"/>
                        </a:spcAft>
                      </a:pPr>
                      <a:r>
                        <a:rPr lang="en-GB" sz="1200" b="1" dirty="0">
                          <a:solidFill>
                            <a:schemeClr val="bg1"/>
                          </a:solidFill>
                          <a:effectLst/>
                          <a:latin typeface="+mn-lt"/>
                          <a:ea typeface="Times New Roman"/>
                          <a:cs typeface="Times New Roman"/>
                        </a:rPr>
                        <a:t>50kHz–300MHz</a:t>
                      </a:r>
                      <a:endParaRPr lang="en-GB" sz="1200" b="1" dirty="0">
                        <a:solidFill>
                          <a:schemeClr val="bg1"/>
                        </a:solidFill>
                        <a:effectLst/>
                        <a:latin typeface="Verdana"/>
                        <a:ea typeface="Times New Roman"/>
                        <a:cs typeface="Times New Roman"/>
                      </a:endParaRPr>
                    </a:p>
                  </a:txBody>
                  <a:tcPr marL="68580" marR="68580" marT="0" marB="0"/>
                </a:tc>
                <a:tc>
                  <a:txBody>
                    <a:bodyPr/>
                    <a:lstStyle/>
                    <a:p>
                      <a:pPr algn="ctr">
                        <a:lnSpc>
                          <a:spcPct val="200000"/>
                        </a:lnSpc>
                        <a:spcBef>
                          <a:spcPts val="2400"/>
                        </a:spcBef>
                        <a:spcAft>
                          <a:spcPts val="0"/>
                        </a:spcAft>
                      </a:pPr>
                      <a:r>
                        <a:rPr lang="en-GB" sz="1200" b="1" dirty="0">
                          <a:solidFill>
                            <a:schemeClr val="bg1"/>
                          </a:solidFill>
                          <a:effectLst/>
                          <a:latin typeface="Verdana"/>
                          <a:ea typeface="Times New Roman"/>
                          <a:cs typeface="Times New Roman"/>
                        </a:rPr>
                        <a:t>300MHz–600MHz</a:t>
                      </a:r>
                    </a:p>
                  </a:txBody>
                  <a:tcPr marL="68580" marR="68580" marT="0" marB="0"/>
                </a:tc>
                <a:tc>
                  <a:txBody>
                    <a:bodyPr/>
                    <a:lstStyle/>
                    <a:p>
                      <a:pPr algn="ctr">
                        <a:lnSpc>
                          <a:spcPct val="200000"/>
                        </a:lnSpc>
                        <a:spcBef>
                          <a:spcPts val="0"/>
                        </a:spcBef>
                        <a:spcAft>
                          <a:spcPts val="0"/>
                        </a:spcAft>
                      </a:pPr>
                      <a:r>
                        <a:rPr lang="en-GB" sz="1200" b="1" dirty="0">
                          <a:solidFill>
                            <a:schemeClr val="bg1"/>
                          </a:solidFill>
                          <a:effectLst/>
                          <a:latin typeface="Verdana"/>
                          <a:ea typeface="Times New Roman"/>
                          <a:cs typeface="Times New Roman"/>
                        </a:rPr>
                        <a:t>600MHz-900MHz</a:t>
                      </a:r>
                    </a:p>
                  </a:txBody>
                  <a:tcPr marL="68580" marR="68580" marT="0" marB="0"/>
                </a:tc>
                <a:extLst>
                  <a:ext uri="{0D108BD9-81ED-4DB2-BD59-A6C34878D82A}">
                    <a16:rowId xmlns:a16="http://schemas.microsoft.com/office/drawing/2014/main" val="10000"/>
                  </a:ext>
                </a:extLst>
              </a:tr>
              <a:tr h="537716">
                <a:tc>
                  <a:txBody>
                    <a:bodyPr/>
                    <a:lstStyle/>
                    <a:p>
                      <a:pPr>
                        <a:spcAft>
                          <a:spcPts val="0"/>
                        </a:spcAft>
                      </a:pPr>
                      <a:r>
                        <a:rPr lang="en-GB" sz="1200" b="1">
                          <a:solidFill>
                            <a:srgbClr val="17365D"/>
                          </a:solidFill>
                          <a:effectLst/>
                          <a:latin typeface="Verdana"/>
                          <a:ea typeface="Calibri"/>
                          <a:cs typeface="Times New Roman"/>
                        </a:rPr>
                        <a:t>S</a:t>
                      </a:r>
                      <a:r>
                        <a:rPr lang="en-GB" sz="1200" b="1" baseline="-25000">
                          <a:solidFill>
                            <a:srgbClr val="17365D"/>
                          </a:solidFill>
                          <a:effectLst/>
                          <a:latin typeface="Verdana"/>
                          <a:ea typeface="Calibri"/>
                          <a:cs typeface="Times New Roman"/>
                        </a:rPr>
                        <a:t>11</a:t>
                      </a:r>
                      <a:r>
                        <a:rPr lang="en-GB" sz="1200" b="1">
                          <a:solidFill>
                            <a:srgbClr val="17365D"/>
                          </a:solidFill>
                          <a:effectLst/>
                          <a:latin typeface="Verdana"/>
                          <a:ea typeface="Calibri"/>
                          <a:cs typeface="Times New Roman"/>
                        </a:rPr>
                        <a:t> Dynamic Range</a:t>
                      </a:r>
                      <a:endParaRPr lang="en-GB" sz="1200">
                        <a:effectLst/>
                        <a:latin typeface="Verdana"/>
                        <a:ea typeface="Calibri"/>
                        <a:cs typeface="Times New Roman"/>
                      </a:endParaRPr>
                    </a:p>
                  </a:txBody>
                  <a:tcPr marL="68580" marR="68580" marT="0" marB="0"/>
                </a:tc>
                <a:tc>
                  <a:txBody>
                    <a:bodyPr/>
                    <a:lstStyle/>
                    <a:p>
                      <a:pPr algn="ctr">
                        <a:spcBef>
                          <a:spcPts val="600"/>
                        </a:spcBef>
                        <a:spcAft>
                          <a:spcPts val="0"/>
                        </a:spcAft>
                      </a:pPr>
                      <a:r>
                        <a:rPr lang="en-GB" sz="1200" b="1" dirty="0">
                          <a:solidFill>
                            <a:srgbClr val="17365D"/>
                          </a:solidFill>
                          <a:effectLst/>
                          <a:latin typeface="Verdana"/>
                          <a:ea typeface="Calibri"/>
                          <a:cs typeface="Times New Roman"/>
                        </a:rPr>
                        <a:t>&gt;60dB</a:t>
                      </a:r>
                      <a:endParaRPr lang="en-GB" sz="1200" dirty="0">
                        <a:effectLst/>
                        <a:latin typeface="Verdana"/>
                        <a:ea typeface="Calibri"/>
                        <a:cs typeface="Times New Roman"/>
                      </a:endParaRPr>
                    </a:p>
                  </a:txBody>
                  <a:tcPr marL="68580" marR="68580" marT="0" marB="0"/>
                </a:tc>
                <a:tc>
                  <a:txBody>
                    <a:bodyPr/>
                    <a:lstStyle/>
                    <a:p>
                      <a:pPr algn="ctr">
                        <a:spcBef>
                          <a:spcPts val="600"/>
                        </a:spcBef>
                        <a:spcAft>
                          <a:spcPts val="0"/>
                        </a:spcAft>
                      </a:pPr>
                      <a:r>
                        <a:rPr lang="en-GB" sz="1200" b="1">
                          <a:solidFill>
                            <a:srgbClr val="17365D"/>
                          </a:solidFill>
                          <a:effectLst/>
                          <a:latin typeface="Verdana"/>
                          <a:ea typeface="Calibri"/>
                          <a:cs typeface="Times New Roman"/>
                        </a:rPr>
                        <a:t>&gt;50dB</a:t>
                      </a:r>
                      <a:endParaRPr lang="en-GB" sz="1200">
                        <a:effectLst/>
                        <a:latin typeface="Verdana"/>
                        <a:ea typeface="Calibri"/>
                        <a:cs typeface="Times New Roman"/>
                      </a:endParaRPr>
                    </a:p>
                  </a:txBody>
                  <a:tcPr marL="68580" marR="68580" marT="0" marB="0"/>
                </a:tc>
                <a:tc>
                  <a:txBody>
                    <a:bodyPr/>
                    <a:lstStyle/>
                    <a:p>
                      <a:pPr algn="ctr">
                        <a:spcBef>
                          <a:spcPts val="600"/>
                        </a:spcBef>
                        <a:spcAft>
                          <a:spcPts val="0"/>
                        </a:spcAft>
                      </a:pPr>
                      <a:r>
                        <a:rPr lang="en-GB" sz="1200" b="1">
                          <a:solidFill>
                            <a:srgbClr val="17365D"/>
                          </a:solidFill>
                          <a:effectLst/>
                          <a:latin typeface="Verdana"/>
                          <a:ea typeface="Calibri"/>
                          <a:cs typeface="Times New Roman"/>
                        </a:rPr>
                        <a:t>&gt;40dB</a:t>
                      </a:r>
                      <a:endParaRPr lang="en-GB" sz="1200">
                        <a:effectLst/>
                        <a:latin typeface="Verdana"/>
                        <a:ea typeface="Calibri"/>
                        <a:cs typeface="Times New Roman"/>
                      </a:endParaRPr>
                    </a:p>
                  </a:txBody>
                  <a:tcPr marL="68580" marR="68580" marT="0" marB="0"/>
                </a:tc>
                <a:extLst>
                  <a:ext uri="{0D108BD9-81ED-4DB2-BD59-A6C34878D82A}">
                    <a16:rowId xmlns:a16="http://schemas.microsoft.com/office/drawing/2014/main" val="10001"/>
                  </a:ext>
                </a:extLst>
              </a:tr>
              <a:tr h="537716">
                <a:tc>
                  <a:txBody>
                    <a:bodyPr/>
                    <a:lstStyle/>
                    <a:p>
                      <a:pPr>
                        <a:spcAft>
                          <a:spcPts val="0"/>
                        </a:spcAft>
                      </a:pPr>
                      <a:r>
                        <a:rPr lang="en-GB" sz="1200" b="1">
                          <a:solidFill>
                            <a:srgbClr val="17365D"/>
                          </a:solidFill>
                          <a:effectLst/>
                          <a:latin typeface="Verdana"/>
                          <a:ea typeface="Calibri"/>
                          <a:cs typeface="Times New Roman"/>
                        </a:rPr>
                        <a:t>S</a:t>
                      </a:r>
                      <a:r>
                        <a:rPr lang="en-GB" sz="1200" b="1" baseline="-25000">
                          <a:solidFill>
                            <a:srgbClr val="17365D"/>
                          </a:solidFill>
                          <a:effectLst/>
                          <a:latin typeface="Verdana"/>
                          <a:ea typeface="Calibri"/>
                          <a:cs typeface="Times New Roman"/>
                        </a:rPr>
                        <a:t>21</a:t>
                      </a:r>
                      <a:r>
                        <a:rPr lang="en-GB" sz="1200" b="1">
                          <a:solidFill>
                            <a:srgbClr val="17365D"/>
                          </a:solidFill>
                          <a:effectLst/>
                          <a:latin typeface="Verdana"/>
                          <a:ea typeface="Calibri"/>
                          <a:cs typeface="Times New Roman"/>
                        </a:rPr>
                        <a:t> Dynamic Range</a:t>
                      </a:r>
                      <a:endParaRPr lang="en-GB" sz="1200">
                        <a:effectLst/>
                        <a:latin typeface="Verdana"/>
                        <a:ea typeface="Calibri"/>
                        <a:cs typeface="Times New Roman"/>
                      </a:endParaRPr>
                    </a:p>
                  </a:txBody>
                  <a:tcPr marL="68580" marR="68580" marT="0" marB="0"/>
                </a:tc>
                <a:tc>
                  <a:txBody>
                    <a:bodyPr/>
                    <a:lstStyle/>
                    <a:p>
                      <a:pPr algn="ctr">
                        <a:spcBef>
                          <a:spcPts val="600"/>
                        </a:spcBef>
                        <a:spcAft>
                          <a:spcPts val="0"/>
                        </a:spcAft>
                      </a:pPr>
                      <a:r>
                        <a:rPr lang="en-GB" sz="1200" b="1">
                          <a:solidFill>
                            <a:srgbClr val="17365D"/>
                          </a:solidFill>
                          <a:effectLst/>
                          <a:latin typeface="Verdana"/>
                          <a:ea typeface="Calibri"/>
                          <a:cs typeface="Times New Roman"/>
                        </a:rPr>
                        <a:t>&gt;70dB</a:t>
                      </a:r>
                      <a:endParaRPr lang="en-GB" sz="1200">
                        <a:effectLst/>
                        <a:latin typeface="Verdana"/>
                        <a:ea typeface="Calibri"/>
                        <a:cs typeface="Times New Roman"/>
                      </a:endParaRPr>
                    </a:p>
                  </a:txBody>
                  <a:tcPr marL="68580" marR="68580" marT="0" marB="0"/>
                </a:tc>
                <a:tc>
                  <a:txBody>
                    <a:bodyPr/>
                    <a:lstStyle/>
                    <a:p>
                      <a:pPr algn="ctr">
                        <a:spcBef>
                          <a:spcPts val="600"/>
                        </a:spcBef>
                        <a:spcAft>
                          <a:spcPts val="0"/>
                        </a:spcAft>
                      </a:pPr>
                      <a:r>
                        <a:rPr lang="en-GB" sz="1200" b="1">
                          <a:solidFill>
                            <a:srgbClr val="17365D"/>
                          </a:solidFill>
                          <a:effectLst/>
                          <a:latin typeface="Verdana"/>
                          <a:ea typeface="Calibri"/>
                          <a:cs typeface="Times New Roman"/>
                        </a:rPr>
                        <a:t>&gt;70dB</a:t>
                      </a:r>
                      <a:endParaRPr lang="en-GB" sz="1200">
                        <a:effectLst/>
                        <a:latin typeface="Verdana"/>
                        <a:ea typeface="Calibri"/>
                        <a:cs typeface="Times New Roman"/>
                      </a:endParaRPr>
                    </a:p>
                  </a:txBody>
                  <a:tcPr marL="68580" marR="68580" marT="0" marB="0"/>
                </a:tc>
                <a:tc>
                  <a:txBody>
                    <a:bodyPr/>
                    <a:lstStyle/>
                    <a:p>
                      <a:pPr algn="ctr">
                        <a:spcBef>
                          <a:spcPts val="600"/>
                        </a:spcBef>
                        <a:spcAft>
                          <a:spcPts val="0"/>
                        </a:spcAft>
                      </a:pPr>
                      <a:r>
                        <a:rPr lang="en-GB" sz="1200" b="1">
                          <a:solidFill>
                            <a:srgbClr val="17365D"/>
                          </a:solidFill>
                          <a:effectLst/>
                          <a:latin typeface="Verdana"/>
                          <a:ea typeface="Calibri"/>
                          <a:cs typeface="Times New Roman"/>
                        </a:rPr>
                        <a:t>&gt;60dB</a:t>
                      </a:r>
                      <a:endParaRPr lang="en-GB" sz="1200">
                        <a:effectLst/>
                        <a:latin typeface="Verdana"/>
                        <a:ea typeface="Calibri"/>
                        <a:cs typeface="Times New Roman"/>
                      </a:endParaRPr>
                    </a:p>
                  </a:txBody>
                  <a:tcPr marL="68580" marR="68580" marT="0" marB="0"/>
                </a:tc>
                <a:extLst>
                  <a:ext uri="{0D108BD9-81ED-4DB2-BD59-A6C34878D82A}">
                    <a16:rowId xmlns:a16="http://schemas.microsoft.com/office/drawing/2014/main" val="10002"/>
                  </a:ext>
                </a:extLst>
              </a:tr>
              <a:tr h="243077">
                <a:tc>
                  <a:txBody>
                    <a:bodyPr/>
                    <a:lstStyle/>
                    <a:p>
                      <a:pPr>
                        <a:spcAft>
                          <a:spcPts val="0"/>
                        </a:spcAft>
                      </a:pPr>
                      <a:r>
                        <a:rPr lang="en-GB" sz="1200" b="1">
                          <a:solidFill>
                            <a:srgbClr val="17365D"/>
                          </a:solidFill>
                          <a:effectLst/>
                          <a:latin typeface="Verdana"/>
                          <a:ea typeface="Calibri"/>
                          <a:cs typeface="Times New Roman"/>
                        </a:rPr>
                        <a:t>Harmonic</a:t>
                      </a:r>
                      <a:endParaRPr lang="en-GB" sz="1200">
                        <a:effectLst/>
                        <a:latin typeface="Verdana"/>
                        <a:ea typeface="Calibri"/>
                        <a:cs typeface="Times New Roman"/>
                      </a:endParaRPr>
                    </a:p>
                  </a:txBody>
                  <a:tcPr marL="68580" marR="68580" marT="0" marB="0"/>
                </a:tc>
                <a:tc>
                  <a:txBody>
                    <a:bodyPr/>
                    <a:lstStyle/>
                    <a:p>
                      <a:pPr algn="ctr">
                        <a:spcAft>
                          <a:spcPts val="0"/>
                        </a:spcAft>
                      </a:pPr>
                      <a:r>
                        <a:rPr lang="en-GB" sz="1200" b="1">
                          <a:solidFill>
                            <a:srgbClr val="17365D"/>
                          </a:solidFill>
                          <a:effectLst/>
                          <a:latin typeface="Verdana"/>
                          <a:ea typeface="Calibri"/>
                          <a:cs typeface="Times New Roman"/>
                        </a:rPr>
                        <a:t>Fundamental</a:t>
                      </a:r>
                      <a:endParaRPr lang="en-GB" sz="1200">
                        <a:effectLst/>
                        <a:latin typeface="Verdana"/>
                        <a:ea typeface="Calibri"/>
                        <a:cs typeface="Times New Roman"/>
                      </a:endParaRPr>
                    </a:p>
                  </a:txBody>
                  <a:tcPr marL="68580" marR="68580" marT="0" marB="0"/>
                </a:tc>
                <a:tc>
                  <a:txBody>
                    <a:bodyPr/>
                    <a:lstStyle/>
                    <a:p>
                      <a:pPr algn="ctr">
                        <a:spcAft>
                          <a:spcPts val="0"/>
                        </a:spcAft>
                      </a:pPr>
                      <a:r>
                        <a:rPr lang="en-GB" sz="1200" b="1">
                          <a:solidFill>
                            <a:srgbClr val="17365D"/>
                          </a:solidFill>
                          <a:effectLst/>
                          <a:latin typeface="Verdana"/>
                          <a:ea typeface="Calibri"/>
                          <a:cs typeface="Times New Roman"/>
                        </a:rPr>
                        <a:t>3</a:t>
                      </a:r>
                      <a:r>
                        <a:rPr lang="en-GB" sz="1200" b="1" baseline="30000">
                          <a:solidFill>
                            <a:srgbClr val="17365D"/>
                          </a:solidFill>
                          <a:effectLst/>
                          <a:latin typeface="Verdana"/>
                          <a:ea typeface="Calibri"/>
                          <a:cs typeface="Times New Roman"/>
                        </a:rPr>
                        <a:t>rd</a:t>
                      </a:r>
                      <a:r>
                        <a:rPr lang="en-GB" sz="1200" b="1">
                          <a:solidFill>
                            <a:srgbClr val="17365D"/>
                          </a:solidFill>
                          <a:effectLst/>
                          <a:latin typeface="Verdana"/>
                          <a:ea typeface="Calibri"/>
                          <a:cs typeface="Times New Roman"/>
                        </a:rPr>
                        <a:t> Harmonic</a:t>
                      </a:r>
                      <a:endParaRPr lang="en-GB" sz="1200">
                        <a:effectLst/>
                        <a:latin typeface="Verdana"/>
                        <a:ea typeface="Calibri"/>
                        <a:cs typeface="Times New Roman"/>
                      </a:endParaRPr>
                    </a:p>
                  </a:txBody>
                  <a:tcPr marL="68580" marR="68580" marT="0" marB="0"/>
                </a:tc>
                <a:tc>
                  <a:txBody>
                    <a:bodyPr/>
                    <a:lstStyle/>
                    <a:p>
                      <a:pPr algn="ctr">
                        <a:spcAft>
                          <a:spcPts val="0"/>
                        </a:spcAft>
                      </a:pPr>
                      <a:r>
                        <a:rPr lang="en-GB" sz="1200" b="1" dirty="0">
                          <a:solidFill>
                            <a:srgbClr val="17365D"/>
                          </a:solidFill>
                          <a:effectLst/>
                          <a:latin typeface="Verdana"/>
                          <a:ea typeface="Calibri"/>
                          <a:cs typeface="Times New Roman"/>
                        </a:rPr>
                        <a:t>3</a:t>
                      </a:r>
                      <a:r>
                        <a:rPr lang="en-GB" sz="1200" b="1" baseline="30000" dirty="0">
                          <a:solidFill>
                            <a:srgbClr val="17365D"/>
                          </a:solidFill>
                          <a:effectLst/>
                          <a:latin typeface="Verdana"/>
                          <a:ea typeface="Calibri"/>
                          <a:cs typeface="Times New Roman"/>
                        </a:rPr>
                        <a:t>rd</a:t>
                      </a:r>
                      <a:r>
                        <a:rPr lang="en-GB" sz="1200" b="1" dirty="0">
                          <a:solidFill>
                            <a:srgbClr val="17365D"/>
                          </a:solidFill>
                          <a:effectLst/>
                          <a:latin typeface="Verdana"/>
                          <a:ea typeface="Calibri"/>
                          <a:cs typeface="Times New Roman"/>
                        </a:rPr>
                        <a:t> Harmonic</a:t>
                      </a:r>
                      <a:endParaRPr lang="en-GB" sz="1200" dirty="0">
                        <a:effectLst/>
                        <a:latin typeface="Verdana"/>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916832"/>
            <a:ext cx="3600400" cy="2700300"/>
          </a:xfrm>
          <a:prstGeom prst="rect">
            <a:avLst/>
          </a:prstGeom>
        </p:spPr>
      </p:pic>
    </p:spTree>
    <p:extLst>
      <p:ext uri="{BB962C8B-B14F-4D97-AF65-F5344CB8AC3E}">
        <p14:creationId xmlns:p14="http://schemas.microsoft.com/office/powerpoint/2010/main" val="246305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9C5BA-0299-A357-D475-2A44FD57A7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7D7C49-1161-B439-2F1F-A92BB8CB25D6}"/>
              </a:ext>
            </a:extLst>
          </p:cNvPr>
          <p:cNvSpPr>
            <a:spLocks noGrp="1"/>
          </p:cNvSpPr>
          <p:nvPr>
            <p:ph type="title"/>
          </p:nvPr>
        </p:nvSpPr>
        <p:spPr/>
        <p:txBody>
          <a:bodyPr/>
          <a:lstStyle/>
          <a:p>
            <a:r>
              <a:rPr lang="en-GB" dirty="0"/>
              <a:t>S11 dynamic range</a:t>
            </a:r>
          </a:p>
        </p:txBody>
      </p:sp>
      <p:sp>
        <p:nvSpPr>
          <p:cNvPr id="4" name="Content Placeholder 3">
            <a:extLst>
              <a:ext uri="{FF2B5EF4-FFF2-40B4-BE49-F238E27FC236}">
                <a16:creationId xmlns:a16="http://schemas.microsoft.com/office/drawing/2014/main" id="{A9D3FCA8-DCE6-358C-B5C7-D74072169A6A}"/>
              </a:ext>
            </a:extLst>
          </p:cNvPr>
          <p:cNvSpPr>
            <a:spLocks noGrp="1"/>
          </p:cNvSpPr>
          <p:nvPr>
            <p:ph idx="1"/>
          </p:nvPr>
        </p:nvSpPr>
        <p:spPr>
          <a:xfrm>
            <a:off x="457200" y="1935163"/>
            <a:ext cx="8229600" cy="4302149"/>
          </a:xfrm>
        </p:spPr>
        <p:txBody>
          <a:bodyPr/>
          <a:lstStyle/>
          <a:p>
            <a:endParaRPr lang="en-GB" dirty="0"/>
          </a:p>
          <a:p>
            <a:r>
              <a:rPr lang="en-GB" sz="2200" dirty="0"/>
              <a:t>S11 Parameter indicates amount of power reflected back from input port of network when output port terminated with matched load.</a:t>
            </a:r>
          </a:p>
          <a:p>
            <a:r>
              <a:rPr lang="en-GB" sz="2200" dirty="0"/>
              <a:t>S11 dynamic range refers to decibel (dB) difference between maximum signal level that Vector Network Analyzer (VNA) can accurately measure &amp; minimum detectable signal level, for S11 parameter (reflection coefficient). In simpler terms, it indicates how well the VNA can measure both strong and weak reflected signals from a device under test (DUT).</a:t>
            </a:r>
          </a:p>
        </p:txBody>
      </p:sp>
    </p:spTree>
    <p:extLst>
      <p:ext uri="{BB962C8B-B14F-4D97-AF65-F5344CB8AC3E}">
        <p14:creationId xmlns:p14="http://schemas.microsoft.com/office/powerpoint/2010/main" val="406648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38DF-0EEF-0C13-1639-9C4F700329CB}"/>
              </a:ext>
            </a:extLst>
          </p:cNvPr>
          <p:cNvSpPr>
            <a:spLocks noGrp="1"/>
          </p:cNvSpPr>
          <p:nvPr>
            <p:ph type="title"/>
          </p:nvPr>
        </p:nvSpPr>
        <p:spPr/>
        <p:txBody>
          <a:bodyPr/>
          <a:lstStyle/>
          <a:p>
            <a:r>
              <a:rPr lang="en-GB" dirty="0"/>
              <a:t>S21 dynamic range</a:t>
            </a:r>
          </a:p>
        </p:txBody>
      </p:sp>
      <p:sp>
        <p:nvSpPr>
          <p:cNvPr id="4" name="Content Placeholder 3">
            <a:extLst>
              <a:ext uri="{FF2B5EF4-FFF2-40B4-BE49-F238E27FC236}">
                <a16:creationId xmlns:a16="http://schemas.microsoft.com/office/drawing/2014/main" id="{69F2E6A3-9C1D-FDEA-2ADD-BFF5487BDEE8}"/>
              </a:ext>
            </a:extLst>
          </p:cNvPr>
          <p:cNvSpPr>
            <a:spLocks noGrp="1"/>
          </p:cNvSpPr>
          <p:nvPr>
            <p:ph idx="1"/>
          </p:nvPr>
        </p:nvSpPr>
        <p:spPr>
          <a:xfrm>
            <a:off x="457200" y="1935163"/>
            <a:ext cx="8229600" cy="4662189"/>
          </a:xfrm>
        </p:spPr>
        <p:txBody>
          <a:bodyPr/>
          <a:lstStyle/>
          <a:p>
            <a:r>
              <a:rPr lang="en-GB" sz="2200" dirty="0"/>
              <a:t>S21 Parameter, also known as forward transmission coefficient, represents ratio power leaving port 2 to power entering port 1 (power transfer). In simpler terms, it indicates how well a signal passes through a device or system from input to output. </a:t>
            </a:r>
          </a:p>
          <a:p>
            <a:r>
              <a:rPr lang="en-GB" sz="2200" dirty="0"/>
              <a:t>S21 dynamic range is the range of signal levels that can be accurately measured for signal transmission (S21) through a Device Under Test (DUT) = Difference between maximum measurable signal level &amp; VNA noise floor when measuring S21. Higher dynamic range allows for more accurate measurements of devices with a wide range of transmission characteristics.</a:t>
            </a:r>
          </a:p>
        </p:txBody>
      </p:sp>
    </p:spTree>
    <p:extLst>
      <p:ext uri="{BB962C8B-B14F-4D97-AF65-F5344CB8AC3E}">
        <p14:creationId xmlns:p14="http://schemas.microsoft.com/office/powerpoint/2010/main" val="85676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MA-Type 50 Ohm NanoVNA Vector Network Analyzer Calibration Kit Load &amp;amp;Short &amp;amp;Open">
            <a:extLst>
              <a:ext uri="{FF2B5EF4-FFF2-40B4-BE49-F238E27FC236}">
                <a16:creationId xmlns:a16="http://schemas.microsoft.com/office/drawing/2014/main" id="{E2543E4C-61B9-59B9-282F-779D82EDD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50" t="14299" r="12851" b="14301"/>
          <a:stretch/>
        </p:blipFill>
        <p:spPr bwMode="auto">
          <a:xfrm>
            <a:off x="3995936" y="1949083"/>
            <a:ext cx="5040560"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1216" y="188640"/>
            <a:ext cx="8229600" cy="1143000"/>
          </a:xfrm>
        </p:spPr>
        <p:txBody>
          <a:bodyPr/>
          <a:lstStyle/>
          <a:p>
            <a:r>
              <a:rPr lang="en-GB" sz="4000" b="1" dirty="0" err="1"/>
              <a:t>NanoVNA</a:t>
            </a:r>
            <a:r>
              <a:rPr lang="en-GB" sz="4000" b="1" dirty="0"/>
              <a:t> Calibration Kits</a:t>
            </a:r>
          </a:p>
        </p:txBody>
      </p:sp>
      <p:sp>
        <p:nvSpPr>
          <p:cNvPr id="3" name="Content Placeholder 2"/>
          <p:cNvSpPr>
            <a:spLocks noGrp="1"/>
          </p:cNvSpPr>
          <p:nvPr>
            <p:ph idx="1"/>
          </p:nvPr>
        </p:nvSpPr>
        <p:spPr>
          <a:xfrm>
            <a:off x="107504" y="1628800"/>
            <a:ext cx="4824537" cy="4389437"/>
          </a:xfrm>
        </p:spPr>
        <p:txBody>
          <a:bodyPr/>
          <a:lstStyle/>
          <a:p>
            <a:r>
              <a:rPr lang="en-GB" sz="2500" dirty="0">
                <a:solidFill>
                  <a:schemeClr val="accent1">
                    <a:lumMod val="75000"/>
                  </a:schemeClr>
                </a:solidFill>
              </a:rPr>
              <a:t>NanoVNA provided with SMA male S.O.L.T. (Short-Open-Load-Through) calibration kit:</a:t>
            </a:r>
          </a:p>
          <a:p>
            <a:pPr lvl="1"/>
            <a:r>
              <a:rPr lang="en-GB" sz="1800" dirty="0">
                <a:solidFill>
                  <a:schemeClr val="accent1">
                    <a:lumMod val="75000"/>
                  </a:schemeClr>
                </a:solidFill>
              </a:rPr>
              <a:t>Short – male SMA with pin protruding from flat 4mm diameter disc. No PTFE insulator.</a:t>
            </a:r>
          </a:p>
          <a:p>
            <a:pPr lvl="1"/>
            <a:r>
              <a:rPr lang="en-GB" sz="2000" dirty="0">
                <a:solidFill>
                  <a:schemeClr val="accent1">
                    <a:lumMod val="75000"/>
                  </a:schemeClr>
                </a:solidFill>
              </a:rPr>
              <a:t>Open – male SMA with outer ring but no inner pin. No PTFE insulator.</a:t>
            </a:r>
          </a:p>
          <a:p>
            <a:pPr lvl="1"/>
            <a:r>
              <a:rPr lang="en-GB" sz="2000" dirty="0">
                <a:solidFill>
                  <a:schemeClr val="accent1">
                    <a:lumMod val="75000"/>
                  </a:schemeClr>
                </a:solidFill>
              </a:rPr>
              <a:t>Load – male SMA 50</a:t>
            </a:r>
            <a:r>
              <a:rPr lang="el-GR" sz="2000" dirty="0">
                <a:solidFill>
                  <a:schemeClr val="accent1">
                    <a:lumMod val="75000"/>
                  </a:schemeClr>
                </a:solidFill>
              </a:rPr>
              <a:t>Ω</a:t>
            </a:r>
            <a:r>
              <a:rPr lang="en-GB" sz="2000" dirty="0">
                <a:solidFill>
                  <a:schemeClr val="accent1">
                    <a:lumMod val="75000"/>
                  </a:schemeClr>
                </a:solidFill>
              </a:rPr>
              <a:t> load</a:t>
            </a:r>
          </a:p>
          <a:p>
            <a:pPr lvl="1"/>
            <a:r>
              <a:rPr lang="en-GB" sz="2000" dirty="0">
                <a:solidFill>
                  <a:schemeClr val="accent1">
                    <a:lumMod val="75000"/>
                  </a:schemeClr>
                </a:solidFill>
              </a:rPr>
              <a:t>Through - 2 lengths coax provided for through-</a:t>
            </a:r>
            <a:r>
              <a:rPr lang="en-GB" sz="2000" dirty="0" err="1">
                <a:solidFill>
                  <a:schemeClr val="accent1">
                    <a:lumMod val="75000"/>
                  </a:schemeClr>
                </a:solidFill>
              </a:rPr>
              <a:t>cal</a:t>
            </a:r>
            <a:r>
              <a:rPr lang="en-GB" sz="2000" dirty="0">
                <a:solidFill>
                  <a:schemeClr val="accent1">
                    <a:lumMod val="75000"/>
                  </a:schemeClr>
                </a:solidFill>
              </a:rPr>
              <a:t>    when SOLT calibration required.</a:t>
            </a:r>
          </a:p>
        </p:txBody>
      </p:sp>
    </p:spTree>
    <p:extLst>
      <p:ext uri="{BB962C8B-B14F-4D97-AF65-F5344CB8AC3E}">
        <p14:creationId xmlns:p14="http://schemas.microsoft.com/office/powerpoint/2010/main" val="1442446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Verdana"/>
        <a:ea typeface=""/>
        <a:cs typeface=""/>
      </a:majorFont>
      <a:minorFont>
        <a:latin typeface="Verdana"/>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8696</TotalTime>
  <Words>1394</Words>
  <Application>Microsoft Office PowerPoint</Application>
  <PresentationFormat>On-screen Show (4:3)</PresentationFormat>
  <Paragraphs>126</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Verdana</vt:lpstr>
      <vt:lpstr>Wingdings 2</vt:lpstr>
      <vt:lpstr>Flow</vt:lpstr>
      <vt:lpstr>Workshop on using NanoVNA to test aerials/antennae using a mini-far field setup in the workshop. EUCARA Harwell Campus UK September 2025</vt:lpstr>
      <vt:lpstr>Topics</vt:lpstr>
      <vt:lpstr>NanoVNA-H 2.8” Package</vt:lpstr>
      <vt:lpstr>NanoVNA Features</vt:lpstr>
      <vt:lpstr>VSWR</vt:lpstr>
      <vt:lpstr>NanoVNA Frequency Ranges</vt:lpstr>
      <vt:lpstr>S11 dynamic range</vt:lpstr>
      <vt:lpstr>S21 dynamic range</vt:lpstr>
      <vt:lpstr>NanoVNA Calibration Kits</vt:lpstr>
      <vt:lpstr>NanoVNA Calibration</vt:lpstr>
      <vt:lpstr>Port 2 Test</vt:lpstr>
      <vt:lpstr>Calibration at End of Cable</vt:lpstr>
      <vt:lpstr>Calibration at End of Cable</vt:lpstr>
      <vt:lpstr>Calibration at End of Cable</vt:lpstr>
      <vt:lpstr>NanoVNA Measurements</vt:lpstr>
      <vt:lpstr>Single Cable with D.U.T</vt:lpstr>
      <vt:lpstr>Amplifier Measurement</vt:lpstr>
      <vt:lpstr>NanoVNA-F Screen Capture</vt:lpstr>
      <vt:lpstr>Smith Chart</vt:lpstr>
      <vt:lpstr>Smith Chart Display - Load</vt:lpstr>
      <vt:lpstr>Smith Chart - Short</vt:lpstr>
      <vt:lpstr>Nano VNA Software</vt:lpstr>
      <vt:lpstr>NanoVNA PC Software</vt:lpstr>
      <vt:lpstr>NanoVNA V1.03 170MHz LPF</vt:lpstr>
      <vt:lpstr>NanoVNA Sharp Capture</vt:lpstr>
      <vt:lpstr>NanoVNA Saver</vt:lpstr>
      <vt:lpstr>NanoVNA Saver – Cal Kits</vt:lpstr>
      <vt:lpstr>Indoor antenna testing range</vt:lpstr>
      <vt:lpstr>General Far Field Condition</vt:lpstr>
      <vt:lpstr>Jason Burnfield’s Excel Template to plot mini-antenna range measurements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Andrew Thornett</cp:lastModifiedBy>
  <cp:revision>176</cp:revision>
  <dcterms:created xsi:type="dcterms:W3CDTF">2015-01-04T17:45:04Z</dcterms:created>
  <dcterms:modified xsi:type="dcterms:W3CDTF">2025-08-10T19:05:00Z</dcterms:modified>
</cp:coreProperties>
</file>