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1" r:id="rId6"/>
    <p:sldId id="260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C68"/>
    <a:srgbClr val="232122"/>
    <a:srgbClr val="111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CE85-BD98-09BB-FD91-F73CAD18F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69080-9515-4324-28A2-C2586D69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2C66-3CBE-F6FF-6A54-F66A170F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779C-0076-B991-0C2A-E2D73DB1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4EAE-DC45-01FC-3CFE-E8E14FFB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7551-7F51-781D-671E-210BAA75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52A9F-E0A5-EBA0-230B-980CCDD71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DB68-9C6A-A87C-4C7C-76966581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2151-5079-C1A9-3415-12D2C53C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F9C9-02A6-ED0E-77C5-E1453A9B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258C0-A58D-98AE-D082-C5FAF2000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FAF32-23B0-7529-D6B5-E80EB060F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B2770-F9D7-0792-279B-564D795C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73742-3304-39B5-D59D-FBBB4F01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14640-07CC-E62D-24B3-0D6EB749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5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357A-DC89-FB94-418C-BE2F0F65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3B70-8986-6AB9-479B-97727028C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00E8-4EC3-A3A3-F380-B3E9D5A5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F2E57-D36F-CA23-649B-B649DEFC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C2B9-5E44-FD73-3DB1-B19DDC9E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AFB3-58D2-0660-B090-0981D74C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E182-8DE6-43DC-0E80-8C76D950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54B68-C76C-DF6C-A4B3-5B32C52F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B40A-4977-0F03-D23A-E76672F6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2BFF-CBC7-4999-5DC3-827C2DFD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0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AB8E-4A0D-2E31-DA9B-1E27545A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90BE-3B8D-1145-5532-BC9C24A89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683A-3CAE-D8BC-2B56-DF11769A4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0C00F-6E3A-638F-8C70-AB6D7A81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03344-A997-B558-7539-5BABE22F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1EFF9-94C1-5131-0A4A-61929030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CC1-E430-56B1-E60A-58A65087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D68BB-DA2B-159B-559D-06D6BDF9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F5F70-9C46-5DCA-3901-F8A8C543D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C0907-BE9E-ADD5-192D-99DBE57C7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3A882-1189-8BF1-BC94-09E451553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D8AE0-C595-0FA3-905D-93634F43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12711-34FE-CF33-E0A1-AA3C8DF2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C2723-6A51-E54A-8E81-84697DEA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0C48-2DD5-56A2-7660-F59FB785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45261-9532-5155-8D81-4F092FB9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A3FCE-A0DB-55EC-3E4E-3BA54D4E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245F6-8933-8095-3992-FB66792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1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C789F-438D-15CA-039C-52D6542D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95E79-76D8-EC92-8A10-6663BA6F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8FC-5D82-F26A-EA98-EF33ABA1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D99-8935-5CAE-6796-FB6882F9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5DB1-9B60-5D52-9C5D-17BFCF15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F4631-92B9-6E38-19E1-20DC6928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BAB11-4515-D0D8-A1AF-4472A3C6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7CB36-63F1-26AB-5FE3-BBCA3B4A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D1A8-59BC-5958-EAAD-3E02C91E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0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8C58-7BEB-59BB-54FC-D70B7590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2C521-506B-9803-8328-F94DAFF02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C7597-2E0B-3095-2C50-9B4BCE2C9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028A7-8C7E-7E4B-86F4-3ADBAAB5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791AC-0683-120E-F539-BB347E68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AE22-8D3F-774E-A44F-C3FE86A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7FFF8-F713-F54D-74D5-4CC4B8B1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87C49-81A7-ED96-3F37-4A5FE636E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44A29-5406-93A1-FF43-6740C653F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811D-0FFE-4F3E-A5AD-0AEB17543A3A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EFB7-BF1E-9BDE-079D-04CBD50F8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4F69-4F5E-322F-FBB0-D619D690C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D028-129E-4FD7-8D74-C1567782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nomy.me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F358-F5C3-2347-62F6-837A33350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SARA Online</a:t>
            </a:r>
            <a:br>
              <a:rPr lang="en-GB" dirty="0"/>
            </a:br>
            <a:r>
              <a:rPr lang="en-GB" dirty="0"/>
              <a:t>Drake’s Lounge Meeting</a:t>
            </a:r>
            <a:br>
              <a:rPr lang="en-GB" dirty="0"/>
            </a:br>
            <a:r>
              <a:rPr lang="en-GB" dirty="0"/>
              <a:t>17 May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08FA9-4AA5-DF40-FC87-DA04FD822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3460"/>
            <a:ext cx="9144000" cy="1348273"/>
          </a:xfrm>
        </p:spPr>
        <p:txBody>
          <a:bodyPr/>
          <a:lstStyle/>
          <a:p>
            <a:r>
              <a:rPr lang="en-GB" b="1" i="1" dirty="0"/>
              <a:t>Andrew Thornett, Lichfield Radio Observatory, </a:t>
            </a:r>
            <a:r>
              <a:rPr lang="en-GB" b="1" i="1" dirty="0">
                <a:hlinkClick r:id="rId2"/>
              </a:rPr>
              <a:t>www.astronomy.me.uk</a:t>
            </a:r>
            <a:endParaRPr lang="en-GB" b="1" i="1" dirty="0"/>
          </a:p>
          <a:p>
            <a:r>
              <a:rPr lang="en-GB" b="1" i="1" dirty="0"/>
              <a:t>E-mail via the “Contact Me” page on the above website.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17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94D9-4279-F7C0-925D-4837A31C2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1722"/>
            <a:ext cx="9144000" cy="5141168"/>
          </a:xfrm>
        </p:spPr>
        <p:txBody>
          <a:bodyPr>
            <a:normAutofit fontScale="90000"/>
          </a:bodyPr>
          <a:lstStyle/>
          <a:p>
            <a:r>
              <a:rPr lang="en-GB" dirty="0"/>
              <a:t>LRO Experiment to test effect of placing various amounts of lead between two x UKRAA CosmicWatch Muon Detectors in coincidence mode</a:t>
            </a:r>
            <a:br>
              <a:rPr lang="en-GB" dirty="0"/>
            </a:br>
            <a:r>
              <a:rPr lang="en-GB" dirty="0"/>
              <a:t>16-17 May 2026</a:t>
            </a:r>
            <a:endParaRPr lang="en-GB" sz="3100" b="1" i="1" dirty="0"/>
          </a:p>
        </p:txBody>
      </p:sp>
    </p:spTree>
    <p:extLst>
      <p:ext uri="{BB962C8B-B14F-4D97-AF65-F5344CB8AC3E}">
        <p14:creationId xmlns:p14="http://schemas.microsoft.com/office/powerpoint/2010/main" val="88064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1CCCF-02C9-BC5D-7C4D-1B9988292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304006"/>
            <a:ext cx="7000876" cy="3029744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Experiment recommended at last SARA online meeting.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Here are results with 0</a:t>
            </a:r>
            <a:r>
              <a:rPr lang="en-GB" sz="4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GB" sz="4400" dirty="0">
                <a:solidFill>
                  <a:schemeClr val="bg1"/>
                </a:solidFill>
              </a:rPr>
              <a:t>5 sheets lead.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8C18A-ED2D-5CAD-D016-DC07E9533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5"/>
          <a:stretch>
            <a:fillRect/>
          </a:stretch>
        </p:blipFill>
        <p:spPr>
          <a:xfrm rot="5400000">
            <a:off x="6310312" y="1519239"/>
            <a:ext cx="6858000" cy="381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07AC5-3D17-4F0A-0C37-AEF7CDABE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3767931"/>
            <a:ext cx="3714750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5379E0-7399-8890-FA3E-FFDA0388E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53"/>
            <a:ext cx="12192000" cy="26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9D2865-B0BC-8B5F-A568-99106EC94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933"/>
            <a:ext cx="121920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AC95-E044-8A51-114A-D58F3F49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9737"/>
            <a:ext cx="5251450" cy="39862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Plot data Brian Coleman H-Line feed placed @ </a:t>
            </a:r>
            <a:r>
              <a:rPr lang="en-GB" i="1" dirty="0"/>
              <a:t>(I think..) </a:t>
            </a:r>
            <a:r>
              <a:rPr lang="en-GB" dirty="0"/>
              <a:t>correct focal point on LRO-H2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A81B8-E956-93DD-1FA9-CBBD9F62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7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C21ED-5C98-30FE-0702-55222731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" y="463233"/>
            <a:ext cx="12028281" cy="59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F6FC-83E0-2DF2-077F-DB04B2C9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4914" r="48263" b="18050"/>
          <a:stretch>
            <a:fillRect/>
          </a:stretch>
        </p:blipFill>
        <p:spPr>
          <a:xfrm>
            <a:off x="152399" y="96768"/>
            <a:ext cx="5814578" cy="4360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09C81-476C-53BF-4446-96B2B260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 r="49389" b="17713"/>
          <a:stretch>
            <a:fillRect/>
          </a:stretch>
        </p:blipFill>
        <p:spPr>
          <a:xfrm>
            <a:off x="6096000" y="2297043"/>
            <a:ext cx="5772151" cy="4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58ABE4-27C8-3905-EE31-DA20154A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 from Jason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CD7E1-D793-0AF4-40BD-EB31C0CC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403"/>
            <a:ext cx="10515600" cy="41335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Hi Andy,</a:t>
            </a:r>
          </a:p>
          <a:p>
            <a:pPr marL="0" indent="0">
              <a:buNone/>
            </a:pPr>
            <a:r>
              <a:rPr lang="en-GB" dirty="0"/>
              <a:t>Back of the napkin calculations put you at around 0.63 dB above background for the first and about 0.54 dB for the second. That’s about half what I would expect (and consistent with your earlier results). I would suggest the next thing to try is cover the inner surface with </a:t>
            </a:r>
            <a:r>
              <a:rPr lang="en-GB" dirty="0" err="1"/>
              <a:t>aluminum</a:t>
            </a:r>
            <a:r>
              <a:rPr lang="en-GB" dirty="0"/>
              <a:t> window screening and see if that helps. My guess is that the steel is a very lossy reflector at 21cm. One modification at a time, we’re going to optimize your system!</a:t>
            </a:r>
          </a:p>
          <a:p>
            <a:pPr marL="0" indent="0">
              <a:buNone/>
            </a:pPr>
            <a:r>
              <a:rPr lang="en-GB" dirty="0"/>
              <a:t>Cheers!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89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A324-E951-8CEC-D5AB-2BCBD73E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thoughts on how to improve reception?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BFA8-570C-4DC5-233F-A9A0ADEC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Ideas I have had so far:</a:t>
            </a:r>
          </a:p>
          <a:p>
            <a:r>
              <a:rPr lang="en-GB" dirty="0"/>
              <a:t>Extend edge of dish to reduce ground spillover (aka Alex) – I have some mosquito mesh ready for purpose.</a:t>
            </a:r>
          </a:p>
          <a:p>
            <a:r>
              <a:rPr lang="en-GB" dirty="0"/>
              <a:t>Confirm I really do have the feed at correct distance from dish centre.</a:t>
            </a:r>
          </a:p>
          <a:p>
            <a:r>
              <a:rPr lang="en-GB" dirty="0"/>
              <a:t>Try moving feed slightly to sides by pulling on ropes whilst watching computer screen to check properly centralised.</a:t>
            </a:r>
          </a:p>
          <a:p>
            <a:r>
              <a:rPr lang="en-GB" dirty="0"/>
              <a:t>Once confirmed at focal point, replace metal supports with wooden or plastic supports.</a:t>
            </a:r>
          </a:p>
          <a:p>
            <a:r>
              <a:rPr lang="en-GB" i="1" dirty="0"/>
              <a:t>Possibly cover steel dish with aluminium mosquito screen? However, mixed results on line about this with some sources suggesting aluminium no significant improvement over steel of dish.</a:t>
            </a:r>
          </a:p>
          <a:p>
            <a:r>
              <a:rPr lang="en-GB" i="1" dirty="0"/>
              <a:t>Dish is painted with Hammerite metal-protective paint – do you think that matters? Again, my online searches suggest it should not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228092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SARA Online Drake’s Lounge Meeting 17 May 2026</vt:lpstr>
      <vt:lpstr>LRO Experiment to test effect of placing various amounts of lead between two x UKRAA CosmicWatch Muon Detectors in coincidence mode 16-17 May 2026</vt:lpstr>
      <vt:lpstr>Experiment recommended at last SARA online meeting. Here are results with 05 sheets lead.</vt:lpstr>
      <vt:lpstr>PowerPoint Presentation</vt:lpstr>
      <vt:lpstr>Plot data Brian Coleman H-Line feed placed @ (I think..) correct focal point on LRO-H2</vt:lpstr>
      <vt:lpstr>PowerPoint Presentation</vt:lpstr>
      <vt:lpstr>PowerPoint Presentation</vt:lpstr>
      <vt:lpstr>Comment from Jason</vt:lpstr>
      <vt:lpstr>Any thoughts on how to improve reception?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7</cp:revision>
  <dcterms:created xsi:type="dcterms:W3CDTF">2026-05-17T16:33:43Z</dcterms:created>
  <dcterms:modified xsi:type="dcterms:W3CDTF">2026-05-17T17:02:59Z</dcterms:modified>
</cp:coreProperties>
</file>