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g"/>
  <Default Extension="mp4" ContentType="video/mp4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73.jpg" ContentType="image/jpeg"/>
  <Override PartName="/ppt/media/image91.jpg" ContentType="image/jpeg"/>
  <Override PartName="/ppt/notesSlides/notesSlide2.xml" ContentType="application/vnd.openxmlformats-officedocument.presentationml.notesSlide+xml"/>
  <Override PartName="/ppt/media/image117.jpg" ContentType="image/jpeg"/>
  <Override PartName="/ppt/media/image118.jpg" ContentType="image/jpeg"/>
  <Override PartName="/ppt/media/image121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4"/>
  </p:notesMasterIdLst>
  <p:sldIdLst>
    <p:sldId id="256" r:id="rId2"/>
    <p:sldId id="506" r:id="rId3"/>
    <p:sldId id="257" r:id="rId4"/>
    <p:sldId id="612" r:id="rId5"/>
    <p:sldId id="632" r:id="rId6"/>
    <p:sldId id="258" r:id="rId7"/>
    <p:sldId id="594" r:id="rId8"/>
    <p:sldId id="633" r:id="rId9"/>
    <p:sldId id="305" r:id="rId10"/>
    <p:sldId id="597" r:id="rId11"/>
    <p:sldId id="598" r:id="rId12"/>
    <p:sldId id="615" r:id="rId13"/>
    <p:sldId id="595" r:id="rId14"/>
    <p:sldId id="599" r:id="rId15"/>
    <p:sldId id="600" r:id="rId16"/>
    <p:sldId id="602" r:id="rId17"/>
    <p:sldId id="542" r:id="rId18"/>
    <p:sldId id="511" r:id="rId19"/>
    <p:sldId id="659" r:id="rId20"/>
    <p:sldId id="616" r:id="rId21"/>
    <p:sldId id="332" r:id="rId22"/>
    <p:sldId id="334" r:id="rId23"/>
    <p:sldId id="329" r:id="rId24"/>
    <p:sldId id="321" r:id="rId25"/>
    <p:sldId id="319" r:id="rId26"/>
    <p:sldId id="622" r:id="rId27"/>
    <p:sldId id="312" r:id="rId28"/>
    <p:sldId id="314" r:id="rId29"/>
    <p:sldId id="267" r:id="rId30"/>
    <p:sldId id="315" r:id="rId31"/>
    <p:sldId id="265" r:id="rId32"/>
    <p:sldId id="266" r:id="rId33"/>
    <p:sldId id="316" r:id="rId34"/>
    <p:sldId id="279" r:id="rId35"/>
    <p:sldId id="297" r:id="rId36"/>
    <p:sldId id="278" r:id="rId37"/>
    <p:sldId id="276" r:id="rId38"/>
    <p:sldId id="291" r:id="rId39"/>
    <p:sldId id="317" r:id="rId40"/>
    <p:sldId id="299" r:id="rId41"/>
    <p:sldId id="302" r:id="rId42"/>
    <p:sldId id="301" r:id="rId43"/>
    <p:sldId id="303" r:id="rId44"/>
    <p:sldId id="635" r:id="rId45"/>
    <p:sldId id="641" r:id="rId46"/>
    <p:sldId id="645" r:id="rId47"/>
    <p:sldId id="646" r:id="rId48"/>
    <p:sldId id="644" r:id="rId49"/>
    <p:sldId id="639" r:id="rId50"/>
    <p:sldId id="652" r:id="rId51"/>
    <p:sldId id="637" r:id="rId52"/>
    <p:sldId id="649" r:id="rId53"/>
    <p:sldId id="650" r:id="rId54"/>
    <p:sldId id="660" r:id="rId55"/>
    <p:sldId id="661" r:id="rId56"/>
    <p:sldId id="663" r:id="rId57"/>
    <p:sldId id="662" r:id="rId58"/>
    <p:sldId id="619" r:id="rId59"/>
    <p:sldId id="621" r:id="rId60"/>
    <p:sldId id="625" r:id="rId61"/>
    <p:sldId id="626" r:id="rId62"/>
    <p:sldId id="653" r:id="rId63"/>
    <p:sldId id="654" r:id="rId64"/>
    <p:sldId id="655" r:id="rId65"/>
    <p:sldId id="656" r:id="rId66"/>
    <p:sldId id="657" r:id="rId67"/>
    <p:sldId id="658" r:id="rId68"/>
    <p:sldId id="627" r:id="rId69"/>
    <p:sldId id="629" r:id="rId70"/>
    <p:sldId id="628" r:id="rId71"/>
    <p:sldId id="634" r:id="rId72"/>
    <p:sldId id="614" r:id="rId7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59325"/>
    <a:srgbClr val="8FAB53"/>
    <a:srgbClr val="554F4B"/>
    <a:srgbClr val="000000"/>
    <a:srgbClr val="C3C8D5"/>
    <a:srgbClr val="27292A"/>
    <a:srgbClr val="6A6561"/>
    <a:srgbClr val="252422"/>
    <a:srgbClr val="7C9B25"/>
    <a:srgbClr val="FFF9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101" y="1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02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41C1A2-67E3-4232-90B8-8FBB8FA08D1C}" type="datetimeFigureOut">
              <a:rPr lang="en-GB" smtClean="0"/>
              <a:t>01/08/2026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7A2017-EF9D-489D-9206-DBDB849CFD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36427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7A2017-EF9D-489D-9206-DBDB849CFDE8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45120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7A2017-EF9D-489D-9206-DBDB849CFDE8}" type="slidenum">
              <a:rPr lang="en-GB" smtClean="0"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885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EA7BB-01ED-9BC1-7A04-C9B51CC8BD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22F723-D4B0-A98D-26B0-B4E6C712CF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1B3300-83B7-AB8D-CA02-40B5940DF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1D99-0B28-4F8A-A07C-B23E5ED73FBA}" type="datetimeFigureOut">
              <a:rPr lang="en-GB" smtClean="0"/>
              <a:t>01/08/2026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227E53-15A9-B387-903E-48AAFFE7B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411838-0B68-090C-417E-8AD374E204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0C869-C33B-4BD6-80AB-34E751B543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0814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D52D79-DBDF-1108-9335-FCC340FE0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3662A0-EFD3-9BF8-D6DC-3E59B85E31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36EE17-9D6A-1C32-8B24-0E45FE1215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1D99-0B28-4F8A-A07C-B23E5ED73FBA}" type="datetimeFigureOut">
              <a:rPr lang="en-GB" smtClean="0"/>
              <a:t>01/08/2026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4D5663-8194-14F6-CB4F-5B26F9DE2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6F180C-3016-4A4B-8DB3-8ECA1F0AB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0C869-C33B-4BD6-80AB-34E751B543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1417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F2C450-C2BA-22AA-3558-7EB4F0783F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E5284B-EC8D-E51E-C7FB-2495CE84DC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3CAFB3-FB3F-7B02-1F5D-855FE95CA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1D99-0B28-4F8A-A07C-B23E5ED73FBA}" type="datetimeFigureOut">
              <a:rPr lang="en-GB" smtClean="0"/>
              <a:t>01/08/2026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C43874-EE45-EAC9-75D7-CF5461776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5D5229-9644-6D80-D993-908AA2191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0C869-C33B-4BD6-80AB-34E751B543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769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0FD06-498E-63D9-FA8F-C993DED34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7D6008-C4E3-62FB-9634-71E1C12331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ABBE57-3536-6E0E-9FB5-AAFB8B5FA9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1D99-0B28-4F8A-A07C-B23E5ED73FBA}" type="datetimeFigureOut">
              <a:rPr lang="en-GB" smtClean="0"/>
              <a:t>01/08/2026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2F5ECC-1BEE-C93E-88AC-9D644DC0CE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466DE4-173F-56B4-1F93-C04F31419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0C869-C33B-4BD6-80AB-34E751B543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9792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44B873-A160-D44C-7EB5-12BAFBEC4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5419D8-1FC8-0E13-4152-EF371B7B23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5F7DDD-8082-A1BE-53CF-EBB55B69F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1D99-0B28-4F8A-A07C-B23E5ED73FBA}" type="datetimeFigureOut">
              <a:rPr lang="en-GB" smtClean="0"/>
              <a:t>01/08/2026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38B2B3-2012-0E16-6928-8E525F842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C4FA4E-D777-729B-B8C8-1EDB9691E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0C869-C33B-4BD6-80AB-34E751B543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0178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2C7F7-158C-1115-F9DA-610BD1B8F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14A0F5-524D-8C1A-A502-672D8989FE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2FA0E7-B13D-7893-6A6B-A134116605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3F2694-454F-34A8-D15B-7F727A44A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1D99-0B28-4F8A-A07C-B23E5ED73FBA}" type="datetimeFigureOut">
              <a:rPr lang="en-GB" smtClean="0"/>
              <a:t>01/08/2026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0C140D-5A3D-B520-9C47-D95A2F578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6EFB26-B930-4EDE-75DA-2155B041E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0C869-C33B-4BD6-80AB-34E751B543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9546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570A8-D607-73D2-B9E1-02B0096993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9AFA1D-23C1-A7C1-21A8-DBEC066EDD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886AFE-B5ED-8815-127A-EB20C66684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CEA159-06E8-6472-E100-CC61754310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3B17462-1CEC-F0F2-BBB0-6631831940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7012F8-EF9E-6F87-505D-2B178C404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1D99-0B28-4F8A-A07C-B23E5ED73FBA}" type="datetimeFigureOut">
              <a:rPr lang="en-GB" smtClean="0"/>
              <a:t>01/08/2026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C6418A6-E146-8DF1-B375-2D197966C3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DC9F3F-3A96-41DE-0CEC-E3FD49C2D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0C869-C33B-4BD6-80AB-34E751B543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2691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AA5EB-6864-C862-BB59-5963C2A2BB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3A3E8F-5608-56C8-AF83-797FC2CB3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1D99-0B28-4F8A-A07C-B23E5ED73FBA}" type="datetimeFigureOut">
              <a:rPr lang="en-GB" smtClean="0"/>
              <a:t>01/08/2026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E82E0FB-BE3B-868B-F758-E1CE073EF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3073DE-2938-D653-67DA-02DF35E47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0C869-C33B-4BD6-80AB-34E751B543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7744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CA17E57-AD65-36AD-9992-CA1E942FA9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1D99-0B28-4F8A-A07C-B23E5ED73FBA}" type="datetimeFigureOut">
              <a:rPr lang="en-GB" smtClean="0"/>
              <a:t>01/08/2026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0127C7-3D7A-A3F7-1709-2EC39358E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312AEB-079F-D870-7178-5D1BCDE6B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0C869-C33B-4BD6-80AB-34E751B543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1531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D7B19B-647E-A643-A570-91EBDB50B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B63418-2907-5096-9AA8-99CEFD3FB4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0F0DED-4007-7CB0-99A9-8B8FFC1ECD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2C50B5-79E5-3659-CF64-521263C31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1D99-0B28-4F8A-A07C-B23E5ED73FBA}" type="datetimeFigureOut">
              <a:rPr lang="en-GB" smtClean="0"/>
              <a:t>01/08/2026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D59593-5D96-5154-3AFD-B70CE49BE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AA052C-38BD-3DF6-A2A3-A84E10ED4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0C869-C33B-4BD6-80AB-34E751B543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1816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C7979-206F-1729-DA50-E70198733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F144DE-769F-16D3-4355-43CA303412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F3452C-B64C-5E05-8799-2C0C68E272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E184E5-6E38-5928-2D74-E607B5A20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F1D99-0B28-4F8A-A07C-B23E5ED73FBA}" type="datetimeFigureOut">
              <a:rPr lang="en-GB" smtClean="0"/>
              <a:t>01/08/2026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F52311-F802-547E-415F-111C78507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B5D4D3-6D24-2AB0-D7EA-23DB5B29A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0C869-C33B-4BD6-80AB-34E751B543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3883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CD3BDB2-FE15-D591-01FC-498AA0081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38142C-FF8C-D018-5C62-9038321264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13C3D4-0A35-B25E-4A60-74E840BE8A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CF1D99-0B28-4F8A-A07C-B23E5ED73FBA}" type="datetimeFigureOut">
              <a:rPr lang="en-GB" smtClean="0"/>
              <a:t>01/08/2026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32DE6F-1D44-47D7-C618-AEB95FD580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8B5AE8-F92F-1497-1FFA-2EBC98F22C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B0C869-C33B-4BD6-80AB-34E751B543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4807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stronomy.me.uk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18" Type="http://schemas.openxmlformats.org/officeDocument/2006/relationships/image" Target="../media/image36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17" Type="http://schemas.openxmlformats.org/officeDocument/2006/relationships/image" Target="../media/image35.png"/><Relationship Id="rId2" Type="http://schemas.openxmlformats.org/officeDocument/2006/relationships/image" Target="../media/image21.png"/><Relationship Id="rId16" Type="http://schemas.openxmlformats.org/officeDocument/2006/relationships/hyperlink" Target="https://github.com/tedcline/ezRA" TargetMode="External"/><Relationship Id="rId20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19" Type="http://schemas.openxmlformats.org/officeDocument/2006/relationships/image" Target="../media/image37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3.jp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12" Type="http://schemas.openxmlformats.org/officeDocument/2006/relationships/image" Target="../media/image5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12" Type="http://schemas.openxmlformats.org/officeDocument/2006/relationships/image" Target="../media/image69.jp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11" Type="http://schemas.openxmlformats.org/officeDocument/2006/relationships/image" Target="../media/image68.png"/><Relationship Id="rId5" Type="http://schemas.openxmlformats.org/officeDocument/2006/relationships/image" Target="../media/image62.png"/><Relationship Id="rId10" Type="http://schemas.openxmlformats.org/officeDocument/2006/relationships/image" Target="../media/image67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tif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4.jpeg"/><Relationship Id="rId4" Type="http://schemas.openxmlformats.org/officeDocument/2006/relationships/image" Target="../media/image8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0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4.jpeg"/><Relationship Id="rId4" Type="http://schemas.openxmlformats.org/officeDocument/2006/relationships/image" Target="../media/image93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02.png"/><Relationship Id="rId4" Type="http://schemas.openxmlformats.org/officeDocument/2006/relationships/notesSlide" Target="../notesSlides/notesSlide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g"/><Relationship Id="rId2" Type="http://schemas.openxmlformats.org/officeDocument/2006/relationships/image" Target="../media/image11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g"/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jp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4.png"/><Relationship Id="rId13" Type="http://schemas.openxmlformats.org/officeDocument/2006/relationships/image" Target="../media/image138.png"/><Relationship Id="rId3" Type="http://schemas.openxmlformats.org/officeDocument/2006/relationships/image" Target="../media/image129.png"/><Relationship Id="rId7" Type="http://schemas.openxmlformats.org/officeDocument/2006/relationships/image" Target="../media/image133.png"/><Relationship Id="rId12" Type="http://schemas.openxmlformats.org/officeDocument/2006/relationships/image" Target="../media/image137.pn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2.png"/><Relationship Id="rId11" Type="http://schemas.openxmlformats.org/officeDocument/2006/relationships/image" Target="../media/image136.png"/><Relationship Id="rId5" Type="http://schemas.openxmlformats.org/officeDocument/2006/relationships/image" Target="../media/image131.png"/><Relationship Id="rId15" Type="http://schemas.openxmlformats.org/officeDocument/2006/relationships/image" Target="../media/image140.png"/><Relationship Id="rId10" Type="http://schemas.openxmlformats.org/officeDocument/2006/relationships/image" Target="../media/image135.png"/><Relationship Id="rId4" Type="http://schemas.openxmlformats.org/officeDocument/2006/relationships/image" Target="../media/image130.png"/><Relationship Id="rId9" Type="http://schemas.openxmlformats.org/officeDocument/2006/relationships/hyperlink" Target="mailto:andrew@thornett.net" TargetMode="External"/><Relationship Id="rId14" Type="http://schemas.openxmlformats.org/officeDocument/2006/relationships/image" Target="../media/image13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C9B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9F958-37D1-3DAC-E8AD-27F5D5F1A1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957512"/>
          </a:xfrm>
        </p:spPr>
        <p:txBody>
          <a:bodyPr>
            <a:normAutofit fontScale="90000"/>
          </a:bodyPr>
          <a:lstStyle/>
          <a:p>
            <a:r>
              <a:rPr lang="en-GB" dirty="0">
                <a:solidFill>
                  <a:schemeClr val="bg1"/>
                </a:solidFill>
              </a:rPr>
              <a:t>Update on hydrogen line observing at Lichfield Radio Observatory.</a:t>
            </a:r>
            <a:br>
              <a:rPr lang="en-GB" dirty="0">
                <a:solidFill>
                  <a:schemeClr val="bg1"/>
                </a:solidFill>
              </a:rPr>
            </a:b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9842FD-A67F-1809-3CA5-2A9114F93A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79875"/>
            <a:ext cx="9144000" cy="1655762"/>
          </a:xfrm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Andrew Thornett</a:t>
            </a:r>
          </a:p>
          <a:p>
            <a:r>
              <a:rPr lang="en-GB" dirty="0">
                <a:solidFill>
                  <a:schemeClr val="bg1"/>
                </a:solidFill>
              </a:rPr>
              <a:t>Lichfield Radio Observatory, </a:t>
            </a:r>
            <a:r>
              <a:rPr lang="en-GB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www.astronomy.me.uk</a:t>
            </a:r>
            <a:endParaRPr lang="en-GB" dirty="0">
              <a:solidFill>
                <a:schemeClr val="bg1"/>
              </a:solidFill>
            </a:endParaRPr>
          </a:p>
          <a:p>
            <a:r>
              <a:rPr lang="en-GB" dirty="0">
                <a:solidFill>
                  <a:schemeClr val="bg1"/>
                </a:solidFill>
              </a:rPr>
              <a:t>andrew@thornett.net</a:t>
            </a:r>
          </a:p>
          <a:p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04344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F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073668"/>
            <a:ext cx="12192000" cy="4784331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209992" y="614426"/>
            <a:ext cx="9455785" cy="617855"/>
            <a:chOff x="1209992" y="614426"/>
            <a:chExt cx="9455785" cy="61785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29868" y="633984"/>
              <a:ext cx="9435846" cy="59817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09992" y="614426"/>
              <a:ext cx="9434893" cy="597154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4307713" y="1503933"/>
            <a:ext cx="3226435" cy="549910"/>
            <a:chOff x="4307713" y="1503933"/>
            <a:chExt cx="3226435" cy="54991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26636" y="1524012"/>
              <a:ext cx="3207258" cy="52957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307713" y="1503933"/>
              <a:ext cx="3205099" cy="529843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2248280" y="2293747"/>
            <a:ext cx="1413510" cy="470534"/>
            <a:chOff x="2248280" y="2293747"/>
            <a:chExt cx="1413510" cy="470534"/>
          </a:xfrm>
        </p:grpSpPr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267711" y="2313432"/>
              <a:ext cx="1393698" cy="450341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248280" y="2293747"/>
              <a:ext cx="1393444" cy="449199"/>
            </a:xfrm>
            <a:prstGeom prst="rect">
              <a:avLst/>
            </a:prstGeom>
          </p:spPr>
        </p:pic>
      </p:grpSp>
      <p:grpSp>
        <p:nvGrpSpPr>
          <p:cNvPr id="12" name="object 12"/>
          <p:cNvGrpSpPr/>
          <p:nvPr/>
        </p:nvGrpSpPr>
        <p:grpSpPr>
          <a:xfrm>
            <a:off x="3819016" y="2526538"/>
            <a:ext cx="197485" cy="95885"/>
            <a:chOff x="3819016" y="2526538"/>
            <a:chExt cx="197485" cy="95885"/>
          </a:xfrm>
        </p:grpSpPr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838955" y="2546604"/>
              <a:ext cx="177520" cy="7543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819016" y="2526538"/>
              <a:ext cx="176530" cy="75057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4210684" y="2264029"/>
            <a:ext cx="6344285" cy="612775"/>
            <a:chOff x="4210684" y="2264029"/>
            <a:chExt cx="6344285" cy="612775"/>
          </a:xfrm>
        </p:grpSpPr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230623" y="2282952"/>
              <a:ext cx="6323837" cy="593598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210684" y="2264029"/>
              <a:ext cx="6323584" cy="592709"/>
            </a:xfrm>
            <a:prstGeom prst="rect">
              <a:avLst/>
            </a:prstGeom>
          </p:spPr>
        </p:pic>
      </p:grpSp>
      <p:grpSp>
        <p:nvGrpSpPr>
          <p:cNvPr id="18" name="object 18"/>
          <p:cNvGrpSpPr/>
          <p:nvPr/>
        </p:nvGrpSpPr>
        <p:grpSpPr>
          <a:xfrm>
            <a:off x="1656460" y="3085973"/>
            <a:ext cx="9480550" cy="615315"/>
            <a:chOff x="1656460" y="3085973"/>
            <a:chExt cx="9480550" cy="615315"/>
          </a:xfrm>
        </p:grpSpPr>
        <p:pic>
          <p:nvPicPr>
            <p:cNvPr id="19" name="object 1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676399" y="3105912"/>
              <a:ext cx="9460230" cy="595121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56460" y="3085973"/>
              <a:ext cx="9459341" cy="594487"/>
            </a:xfrm>
            <a:prstGeom prst="rect">
              <a:avLst/>
            </a:prstGeom>
          </p:spPr>
        </p:pic>
      </p:grpSp>
      <p:grpSp>
        <p:nvGrpSpPr>
          <p:cNvPr id="21" name="object 21"/>
          <p:cNvGrpSpPr/>
          <p:nvPr/>
        </p:nvGrpSpPr>
        <p:grpSpPr>
          <a:xfrm>
            <a:off x="2015363" y="3908933"/>
            <a:ext cx="7827645" cy="614045"/>
            <a:chOff x="2015363" y="3908933"/>
            <a:chExt cx="7827645" cy="614045"/>
          </a:xfrm>
        </p:grpSpPr>
        <p:pic>
          <p:nvPicPr>
            <p:cNvPr id="22" name="object 2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034540" y="3928872"/>
              <a:ext cx="7808213" cy="593598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015363" y="3908933"/>
              <a:ext cx="7806309" cy="593725"/>
            </a:xfrm>
            <a:prstGeom prst="rect">
              <a:avLst/>
            </a:prstGeom>
          </p:spPr>
        </p:pic>
      </p:grpSp>
      <p:grpSp>
        <p:nvGrpSpPr>
          <p:cNvPr id="24" name="object 24"/>
          <p:cNvGrpSpPr/>
          <p:nvPr/>
        </p:nvGrpSpPr>
        <p:grpSpPr>
          <a:xfrm>
            <a:off x="1484375" y="4700015"/>
            <a:ext cx="9817735" cy="647065"/>
            <a:chOff x="1484375" y="4700015"/>
            <a:chExt cx="9817735" cy="647065"/>
          </a:xfrm>
        </p:grpSpPr>
        <p:pic>
          <p:nvPicPr>
            <p:cNvPr id="25" name="object 25">
              <a:hlinkClick r:id="rId16"/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546859" y="4719827"/>
              <a:ext cx="9745218" cy="627126"/>
            </a:xfrm>
            <a:prstGeom prst="rect">
              <a:avLst/>
            </a:prstGeom>
          </p:spPr>
        </p:pic>
        <p:pic>
          <p:nvPicPr>
            <p:cNvPr id="26" name="object 26">
              <a:hlinkClick r:id="rId16"/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526539" y="4700015"/>
              <a:ext cx="9745853" cy="626364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1505458" y="5297169"/>
              <a:ext cx="9796780" cy="49530"/>
            </a:xfrm>
            <a:custGeom>
              <a:avLst/>
              <a:gdLst/>
              <a:ahLst/>
              <a:cxnLst/>
              <a:rect l="l" t="t" r="r" b="b"/>
              <a:pathLst>
                <a:path w="9796780" h="49529">
                  <a:moveTo>
                    <a:pt x="9796272" y="1270"/>
                  </a:moveTo>
                  <a:lnTo>
                    <a:pt x="9795891" y="1270"/>
                  </a:lnTo>
                  <a:lnTo>
                    <a:pt x="9795891" y="0"/>
                  </a:lnTo>
                  <a:lnTo>
                    <a:pt x="381" y="0"/>
                  </a:lnTo>
                  <a:lnTo>
                    <a:pt x="381" y="1270"/>
                  </a:lnTo>
                  <a:lnTo>
                    <a:pt x="0" y="1270"/>
                  </a:lnTo>
                  <a:lnTo>
                    <a:pt x="0" y="6350"/>
                  </a:lnTo>
                  <a:lnTo>
                    <a:pt x="0" y="44450"/>
                  </a:lnTo>
                  <a:lnTo>
                    <a:pt x="0" y="48260"/>
                  </a:lnTo>
                  <a:lnTo>
                    <a:pt x="266" y="48260"/>
                  </a:lnTo>
                  <a:lnTo>
                    <a:pt x="266" y="49530"/>
                  </a:lnTo>
                  <a:lnTo>
                    <a:pt x="9795993" y="49530"/>
                  </a:lnTo>
                  <a:lnTo>
                    <a:pt x="9795993" y="48260"/>
                  </a:lnTo>
                  <a:lnTo>
                    <a:pt x="9796272" y="48260"/>
                  </a:lnTo>
                  <a:lnTo>
                    <a:pt x="9796272" y="44450"/>
                  </a:lnTo>
                  <a:lnTo>
                    <a:pt x="9793224" y="44450"/>
                  </a:lnTo>
                  <a:lnTo>
                    <a:pt x="9793224" y="43815"/>
                  </a:lnTo>
                  <a:lnTo>
                    <a:pt x="9796272" y="43815"/>
                  </a:lnTo>
                  <a:lnTo>
                    <a:pt x="9796272" y="6350"/>
                  </a:lnTo>
                  <a:lnTo>
                    <a:pt x="9796272" y="5715"/>
                  </a:lnTo>
                  <a:lnTo>
                    <a:pt x="9796272" y="127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>
              <a:hlinkClick r:id="rId16"/>
            </p:cNvPr>
            <p:cNvSpPr/>
            <p:nvPr/>
          </p:nvSpPr>
          <p:spPr>
            <a:xfrm>
              <a:off x="1487423" y="5278754"/>
              <a:ext cx="9790430" cy="44450"/>
            </a:xfrm>
            <a:custGeom>
              <a:avLst/>
              <a:gdLst/>
              <a:ahLst/>
              <a:cxnLst/>
              <a:rect l="l" t="t" r="r" b="b"/>
              <a:pathLst>
                <a:path w="9790430" h="44450">
                  <a:moveTo>
                    <a:pt x="9790176" y="0"/>
                  </a:moveTo>
                  <a:lnTo>
                    <a:pt x="0" y="0"/>
                  </a:lnTo>
                  <a:lnTo>
                    <a:pt x="0" y="44196"/>
                  </a:lnTo>
                  <a:lnTo>
                    <a:pt x="9790176" y="44196"/>
                  </a:lnTo>
                  <a:lnTo>
                    <a:pt x="97901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>
              <a:hlinkClick r:id="rId16"/>
            </p:cNvPr>
            <p:cNvSpPr/>
            <p:nvPr/>
          </p:nvSpPr>
          <p:spPr>
            <a:xfrm>
              <a:off x="1487423" y="5278754"/>
              <a:ext cx="9790430" cy="44450"/>
            </a:xfrm>
            <a:custGeom>
              <a:avLst/>
              <a:gdLst/>
              <a:ahLst/>
              <a:cxnLst/>
              <a:rect l="l" t="t" r="r" b="b"/>
              <a:pathLst>
                <a:path w="9790430" h="44450">
                  <a:moveTo>
                    <a:pt x="0" y="0"/>
                  </a:moveTo>
                  <a:lnTo>
                    <a:pt x="2447543" y="0"/>
                  </a:lnTo>
                  <a:lnTo>
                    <a:pt x="4895088" y="0"/>
                  </a:lnTo>
                  <a:lnTo>
                    <a:pt x="7342632" y="0"/>
                  </a:lnTo>
                  <a:lnTo>
                    <a:pt x="9790176" y="0"/>
                  </a:lnTo>
                  <a:lnTo>
                    <a:pt x="9790176" y="44196"/>
                  </a:lnTo>
                  <a:lnTo>
                    <a:pt x="7342632" y="44196"/>
                  </a:lnTo>
                  <a:lnTo>
                    <a:pt x="4895088" y="44196"/>
                  </a:lnTo>
                  <a:lnTo>
                    <a:pt x="2447543" y="44196"/>
                  </a:lnTo>
                  <a:lnTo>
                    <a:pt x="0" y="44196"/>
                  </a:lnTo>
                  <a:lnTo>
                    <a:pt x="0" y="0"/>
                  </a:lnTo>
                  <a:close/>
                </a:path>
              </a:pathLst>
            </a:custGeom>
            <a:ln w="6096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0" name="object 30"/>
          <p:cNvGrpSpPr/>
          <p:nvPr/>
        </p:nvGrpSpPr>
        <p:grpSpPr>
          <a:xfrm>
            <a:off x="3606546" y="5555869"/>
            <a:ext cx="5575300" cy="499745"/>
            <a:chOff x="3606546" y="5555869"/>
            <a:chExt cx="5575300" cy="499745"/>
          </a:xfrm>
        </p:grpSpPr>
        <p:pic>
          <p:nvPicPr>
            <p:cNvPr id="31" name="object 3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625596" y="5574779"/>
              <a:ext cx="5555742" cy="480834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606546" y="5555869"/>
              <a:ext cx="5555233" cy="478891"/>
            </a:xfrm>
            <a:prstGeom prst="rect">
              <a:avLst/>
            </a:prstGeom>
          </p:spPr>
        </p:pic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977030F7-56CA-9EAD-1D26-2995E77298CE}"/>
              </a:ext>
            </a:extLst>
          </p:cNvPr>
          <p:cNvSpPr/>
          <p:nvPr/>
        </p:nvSpPr>
        <p:spPr>
          <a:xfrm>
            <a:off x="494522" y="195943"/>
            <a:ext cx="10982131" cy="1837833"/>
          </a:xfrm>
          <a:prstGeom prst="rect">
            <a:avLst/>
          </a:prstGeom>
          <a:solidFill>
            <a:srgbClr val="006F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9C11A26-0BA4-2262-A733-A33C7F69B9B3}"/>
              </a:ext>
            </a:extLst>
          </p:cNvPr>
          <p:cNvSpPr/>
          <p:nvPr/>
        </p:nvSpPr>
        <p:spPr>
          <a:xfrm>
            <a:off x="294539" y="562368"/>
            <a:ext cx="1160292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Software used at LRO for Hydrogen Line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BBBE537-EC34-A0A0-BF96-69A2147F44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2213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9A57D81-E12D-84CF-7866-9999F577E859}"/>
              </a:ext>
            </a:extLst>
          </p:cNvPr>
          <p:cNvSpPr/>
          <p:nvPr/>
        </p:nvSpPr>
        <p:spPr>
          <a:xfrm>
            <a:off x="4931420" y="2967335"/>
            <a:ext cx="23291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LRO-H1</a:t>
            </a:r>
          </a:p>
        </p:txBody>
      </p:sp>
    </p:spTree>
    <p:extLst>
      <p:ext uri="{BB962C8B-B14F-4D97-AF65-F5344CB8AC3E}">
        <p14:creationId xmlns:p14="http://schemas.microsoft.com/office/powerpoint/2010/main" val="24034210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7A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143498" cy="6857997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5294376" y="1042416"/>
            <a:ext cx="6646545" cy="4612005"/>
            <a:chOff x="5294376" y="1042416"/>
            <a:chExt cx="6646545" cy="461200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94376" y="1042416"/>
              <a:ext cx="6646164" cy="4611623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6429756" y="1386839"/>
              <a:ext cx="4881880" cy="3786504"/>
            </a:xfrm>
            <a:custGeom>
              <a:avLst/>
              <a:gdLst/>
              <a:ahLst/>
              <a:cxnLst/>
              <a:rect l="l" t="t" r="r" b="b"/>
              <a:pathLst>
                <a:path w="4881880" h="3786504">
                  <a:moveTo>
                    <a:pt x="4296664" y="3695700"/>
                  </a:moveTo>
                  <a:lnTo>
                    <a:pt x="4236250" y="3665474"/>
                  </a:lnTo>
                  <a:lnTo>
                    <a:pt x="4115689" y="3605149"/>
                  </a:lnTo>
                  <a:lnTo>
                    <a:pt x="4115689" y="3665474"/>
                  </a:lnTo>
                  <a:lnTo>
                    <a:pt x="180975" y="3665474"/>
                  </a:lnTo>
                  <a:lnTo>
                    <a:pt x="180975" y="3605149"/>
                  </a:lnTo>
                  <a:lnTo>
                    <a:pt x="0" y="3695700"/>
                  </a:lnTo>
                  <a:lnTo>
                    <a:pt x="180975" y="3786124"/>
                  </a:lnTo>
                  <a:lnTo>
                    <a:pt x="180975" y="3725799"/>
                  </a:lnTo>
                  <a:lnTo>
                    <a:pt x="4115689" y="3725799"/>
                  </a:lnTo>
                  <a:lnTo>
                    <a:pt x="4115689" y="3786124"/>
                  </a:lnTo>
                  <a:lnTo>
                    <a:pt x="4236415" y="3725799"/>
                  </a:lnTo>
                  <a:lnTo>
                    <a:pt x="4296664" y="3695700"/>
                  </a:lnTo>
                  <a:close/>
                </a:path>
                <a:path w="4881880" h="3786504">
                  <a:moveTo>
                    <a:pt x="4881499" y="3298063"/>
                  </a:moveTo>
                  <a:lnTo>
                    <a:pt x="4821923" y="3306991"/>
                  </a:lnTo>
                  <a:lnTo>
                    <a:pt x="4354207" y="174548"/>
                  </a:lnTo>
                  <a:lnTo>
                    <a:pt x="4413885" y="165608"/>
                  </a:lnTo>
                  <a:lnTo>
                    <a:pt x="4399178" y="144653"/>
                  </a:lnTo>
                  <a:lnTo>
                    <a:pt x="4297680" y="0"/>
                  </a:lnTo>
                  <a:lnTo>
                    <a:pt x="4234942" y="192405"/>
                  </a:lnTo>
                  <a:lnTo>
                    <a:pt x="4294505" y="183489"/>
                  </a:lnTo>
                  <a:lnTo>
                    <a:pt x="4762246" y="3315932"/>
                  </a:lnTo>
                  <a:lnTo>
                    <a:pt x="4702556" y="3324860"/>
                  </a:lnTo>
                  <a:lnTo>
                    <a:pt x="4818761" y="3490468"/>
                  </a:lnTo>
                  <a:lnTo>
                    <a:pt x="4865967" y="3345688"/>
                  </a:lnTo>
                  <a:lnTo>
                    <a:pt x="4881499" y="329806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1082273" y="2655823"/>
            <a:ext cx="8223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20" dirty="0">
                <a:solidFill>
                  <a:srgbClr val="FFFFFF"/>
                </a:solidFill>
                <a:latin typeface="Calibri"/>
                <a:cs typeface="Calibri"/>
              </a:rPr>
              <a:t>86cm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68575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solidFill>
                  <a:srgbClr val="FFFFFF"/>
                </a:solidFill>
              </a:rPr>
              <a:t>Ptarmigan</a:t>
            </a:r>
            <a:r>
              <a:rPr sz="3200" spc="-95" dirty="0">
                <a:solidFill>
                  <a:srgbClr val="FFFFFF"/>
                </a:solidFill>
              </a:rPr>
              <a:t> </a:t>
            </a:r>
            <a:r>
              <a:rPr sz="3200" spc="-20" dirty="0">
                <a:solidFill>
                  <a:srgbClr val="FFFFFF"/>
                </a:solidFill>
              </a:rPr>
              <a:t>Triffid</a:t>
            </a:r>
            <a:r>
              <a:rPr sz="3200" spc="-80" dirty="0">
                <a:solidFill>
                  <a:srgbClr val="FFFFFF"/>
                </a:solidFill>
              </a:rPr>
              <a:t> </a:t>
            </a:r>
            <a:r>
              <a:rPr sz="3200" dirty="0">
                <a:solidFill>
                  <a:srgbClr val="FFFFFF"/>
                </a:solidFill>
              </a:rPr>
              <a:t>Band</a:t>
            </a:r>
            <a:r>
              <a:rPr sz="3200" spc="-110" dirty="0">
                <a:solidFill>
                  <a:srgbClr val="FFFFFF"/>
                </a:solidFill>
              </a:rPr>
              <a:t> </a:t>
            </a:r>
            <a:r>
              <a:rPr sz="3200" dirty="0">
                <a:solidFill>
                  <a:srgbClr val="FFFFFF"/>
                </a:solidFill>
              </a:rPr>
              <a:t>3</a:t>
            </a:r>
            <a:r>
              <a:rPr sz="3200" spc="-100" dirty="0">
                <a:solidFill>
                  <a:srgbClr val="FFFFFF"/>
                </a:solidFill>
              </a:rPr>
              <a:t> </a:t>
            </a:r>
            <a:r>
              <a:rPr sz="3200" dirty="0">
                <a:solidFill>
                  <a:srgbClr val="FFFFFF"/>
                </a:solidFill>
              </a:rPr>
              <a:t>Ex-Military</a:t>
            </a:r>
            <a:r>
              <a:rPr sz="3200" spc="-90" dirty="0">
                <a:solidFill>
                  <a:srgbClr val="FFFFFF"/>
                </a:solidFill>
              </a:rPr>
              <a:t> </a:t>
            </a:r>
            <a:r>
              <a:rPr sz="3200" dirty="0">
                <a:solidFill>
                  <a:srgbClr val="FFFFFF"/>
                </a:solidFill>
              </a:rPr>
              <a:t>Dipole</a:t>
            </a:r>
            <a:r>
              <a:rPr sz="3200" spc="-90" dirty="0">
                <a:solidFill>
                  <a:srgbClr val="FFFFFF"/>
                </a:solidFill>
              </a:rPr>
              <a:t> </a:t>
            </a:r>
            <a:r>
              <a:rPr sz="3200" dirty="0">
                <a:solidFill>
                  <a:srgbClr val="FFFFFF"/>
                </a:solidFill>
              </a:rPr>
              <a:t>Array</a:t>
            </a:r>
            <a:r>
              <a:rPr sz="3200" spc="-114" dirty="0">
                <a:solidFill>
                  <a:srgbClr val="FFFFFF"/>
                </a:solidFill>
              </a:rPr>
              <a:t> </a:t>
            </a:r>
            <a:r>
              <a:rPr sz="3200" spc="-20" dirty="0">
                <a:solidFill>
                  <a:srgbClr val="FFFFFF"/>
                </a:solidFill>
              </a:rPr>
              <a:t>(UK)</a:t>
            </a:r>
            <a:endParaRPr sz="3200"/>
          </a:p>
        </p:txBody>
      </p:sp>
      <p:sp>
        <p:nvSpPr>
          <p:cNvPr id="9" name="object 9"/>
          <p:cNvSpPr txBox="1"/>
          <p:nvPr/>
        </p:nvSpPr>
        <p:spPr>
          <a:xfrm>
            <a:off x="167131" y="3667505"/>
            <a:ext cx="576707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Homemade</a:t>
            </a:r>
            <a:r>
              <a:rPr sz="3200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simple</a:t>
            </a:r>
            <a:r>
              <a:rPr sz="3200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wooden</a:t>
            </a:r>
            <a:r>
              <a:rPr sz="3200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mount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545204" y="5094858"/>
            <a:ext cx="7875905" cy="1432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919345">
              <a:lnSpc>
                <a:spcPct val="100000"/>
              </a:lnSpc>
              <a:spcBef>
                <a:spcPts val="95"/>
              </a:spcBef>
            </a:pPr>
            <a:r>
              <a:rPr sz="2800" b="1" spc="-20" dirty="0">
                <a:solidFill>
                  <a:srgbClr val="FFFFFF"/>
                </a:solidFill>
                <a:latin typeface="Calibri"/>
                <a:cs typeface="Calibri"/>
              </a:rPr>
              <a:t>86cm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9"/>
              </a:spcBef>
            </a:pP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Box</a:t>
            </a:r>
            <a:r>
              <a:rPr sz="320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containing</a:t>
            </a:r>
            <a:r>
              <a:rPr sz="32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25" dirty="0">
                <a:solidFill>
                  <a:srgbClr val="FFFFFF"/>
                </a:solidFill>
                <a:latin typeface="Calibri"/>
                <a:cs typeface="Calibri"/>
              </a:rPr>
              <a:t>mini-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PC,</a:t>
            </a:r>
            <a:r>
              <a:rPr sz="32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SDR</a:t>
            </a:r>
            <a:r>
              <a:rPr sz="32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r>
              <a:rPr sz="32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SAWBird</a:t>
            </a:r>
            <a:r>
              <a:rPr sz="32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H1</a:t>
            </a:r>
            <a:r>
              <a:rPr sz="32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25" dirty="0">
                <a:solidFill>
                  <a:srgbClr val="FFFFFF"/>
                </a:solidFill>
                <a:latin typeface="Calibri"/>
                <a:cs typeface="Calibri"/>
              </a:rPr>
              <a:t>LNA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050666" y="1567270"/>
            <a:ext cx="523240" cy="431800"/>
          </a:xfrm>
          <a:custGeom>
            <a:avLst/>
            <a:gdLst/>
            <a:ahLst/>
            <a:cxnLst/>
            <a:rect l="l" t="t" r="r" b="b"/>
            <a:pathLst>
              <a:path w="523239" h="431800">
                <a:moveTo>
                  <a:pt x="65786" y="286003"/>
                </a:moveTo>
                <a:lnTo>
                  <a:pt x="0" y="431545"/>
                </a:lnTo>
                <a:lnTo>
                  <a:pt x="155956" y="396875"/>
                </a:lnTo>
                <a:lnTo>
                  <a:pt x="138087" y="374903"/>
                </a:lnTo>
                <a:lnTo>
                  <a:pt x="107442" y="374903"/>
                </a:lnTo>
                <a:lnTo>
                  <a:pt x="77343" y="337947"/>
                </a:lnTo>
                <a:lnTo>
                  <a:pt x="95818" y="322930"/>
                </a:lnTo>
                <a:lnTo>
                  <a:pt x="65786" y="286003"/>
                </a:lnTo>
                <a:close/>
              </a:path>
              <a:path w="523239" h="431800">
                <a:moveTo>
                  <a:pt x="95818" y="322930"/>
                </a:moveTo>
                <a:lnTo>
                  <a:pt x="77343" y="337947"/>
                </a:lnTo>
                <a:lnTo>
                  <a:pt x="107442" y="374903"/>
                </a:lnTo>
                <a:lnTo>
                  <a:pt x="125892" y="359909"/>
                </a:lnTo>
                <a:lnTo>
                  <a:pt x="95818" y="322930"/>
                </a:lnTo>
                <a:close/>
              </a:path>
              <a:path w="523239" h="431800">
                <a:moveTo>
                  <a:pt x="125892" y="359909"/>
                </a:moveTo>
                <a:lnTo>
                  <a:pt x="107442" y="374903"/>
                </a:lnTo>
                <a:lnTo>
                  <a:pt x="138087" y="374903"/>
                </a:lnTo>
                <a:lnTo>
                  <a:pt x="125892" y="359909"/>
                </a:lnTo>
                <a:close/>
              </a:path>
              <a:path w="523239" h="431800">
                <a:moveTo>
                  <a:pt x="493140" y="0"/>
                </a:moveTo>
                <a:lnTo>
                  <a:pt x="95818" y="322930"/>
                </a:lnTo>
                <a:lnTo>
                  <a:pt x="125892" y="359909"/>
                </a:lnTo>
                <a:lnTo>
                  <a:pt x="523113" y="37084"/>
                </a:lnTo>
                <a:lnTo>
                  <a:pt x="4931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466338" y="5607558"/>
            <a:ext cx="417195" cy="523875"/>
          </a:xfrm>
          <a:custGeom>
            <a:avLst/>
            <a:gdLst/>
            <a:ahLst/>
            <a:cxnLst/>
            <a:rect l="l" t="t" r="r" b="b"/>
            <a:pathLst>
              <a:path w="417195" h="523875">
                <a:moveTo>
                  <a:pt x="106752" y="97888"/>
                </a:moveTo>
                <a:lnTo>
                  <a:pt x="69268" y="127207"/>
                </a:lnTo>
                <a:lnTo>
                  <a:pt x="379349" y="523836"/>
                </a:lnTo>
                <a:lnTo>
                  <a:pt x="416940" y="494499"/>
                </a:lnTo>
                <a:lnTo>
                  <a:pt x="106752" y="97888"/>
                </a:lnTo>
                <a:close/>
              </a:path>
              <a:path w="417195" h="523875">
                <a:moveTo>
                  <a:pt x="0" y="0"/>
                </a:moveTo>
                <a:lnTo>
                  <a:pt x="31750" y="156552"/>
                </a:lnTo>
                <a:lnTo>
                  <a:pt x="69268" y="127207"/>
                </a:lnTo>
                <a:lnTo>
                  <a:pt x="54610" y="108457"/>
                </a:lnTo>
                <a:lnTo>
                  <a:pt x="92075" y="79120"/>
                </a:lnTo>
                <a:lnTo>
                  <a:pt x="130746" y="79120"/>
                </a:lnTo>
                <a:lnTo>
                  <a:pt x="144272" y="68541"/>
                </a:lnTo>
                <a:lnTo>
                  <a:pt x="0" y="0"/>
                </a:lnTo>
                <a:close/>
              </a:path>
              <a:path w="417195" h="523875">
                <a:moveTo>
                  <a:pt x="92075" y="79120"/>
                </a:moveTo>
                <a:lnTo>
                  <a:pt x="54610" y="108457"/>
                </a:lnTo>
                <a:lnTo>
                  <a:pt x="69268" y="127207"/>
                </a:lnTo>
                <a:lnTo>
                  <a:pt x="106752" y="97888"/>
                </a:lnTo>
                <a:lnTo>
                  <a:pt x="92075" y="79120"/>
                </a:lnTo>
                <a:close/>
              </a:path>
              <a:path w="417195" h="523875">
                <a:moveTo>
                  <a:pt x="130746" y="79120"/>
                </a:moveTo>
                <a:lnTo>
                  <a:pt x="92075" y="79120"/>
                </a:lnTo>
                <a:lnTo>
                  <a:pt x="106752" y="97888"/>
                </a:lnTo>
                <a:lnTo>
                  <a:pt x="130746" y="7912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9E7E448-7A02-24A8-8397-8420B752CCA5}"/>
              </a:ext>
            </a:extLst>
          </p:cNvPr>
          <p:cNvSpPr/>
          <p:nvPr/>
        </p:nvSpPr>
        <p:spPr>
          <a:xfrm>
            <a:off x="7882551" y="-180718"/>
            <a:ext cx="430944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My own aerial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7A00"/>
          </a:solidFill>
        </p:spPr>
        <p:txBody>
          <a:bodyPr wrap="square" lIns="0" tIns="0" rIns="0" bIns="0" rtlCol="0"/>
          <a:lstStyle/>
          <a:p>
            <a:r>
              <a:rPr lang="en-GB" dirty="0"/>
              <a:t>Peaks</a:t>
            </a:r>
            <a:endParaRPr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1653" y="474218"/>
            <a:ext cx="1024712" cy="34950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0321" y="1059561"/>
            <a:ext cx="2445372" cy="373761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05993" y="1669160"/>
            <a:ext cx="1884045" cy="373761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92175" y="2278760"/>
            <a:ext cx="2311222" cy="45758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38263" y="2911220"/>
            <a:ext cx="1218018" cy="43472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59422" y="3497960"/>
            <a:ext cx="1565795" cy="457581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216530" y="3497960"/>
            <a:ext cx="525907" cy="457581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10653" y="4130421"/>
            <a:ext cx="1675752" cy="350901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01421" y="4717160"/>
            <a:ext cx="2520848" cy="457581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31799" y="5326760"/>
            <a:ext cx="2259406" cy="457580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64819" y="5937122"/>
            <a:ext cx="2166950" cy="456818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3375659" y="652272"/>
            <a:ext cx="8729472" cy="5871972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5189EA55-A37E-1CDF-C77D-1B43CB45CFF0}"/>
              </a:ext>
            </a:extLst>
          </p:cNvPr>
          <p:cNvSpPr/>
          <p:nvPr/>
        </p:nvSpPr>
        <p:spPr>
          <a:xfrm>
            <a:off x="4767943" y="1433322"/>
            <a:ext cx="1328057" cy="2896082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3169532D-C7CB-39A0-8643-20C0FD6D11F5}"/>
              </a:ext>
            </a:extLst>
          </p:cNvPr>
          <p:cNvCxnSpPr>
            <a:cxnSpLocks/>
          </p:cNvCxnSpPr>
          <p:nvPr/>
        </p:nvCxnSpPr>
        <p:spPr>
          <a:xfrm flipH="1">
            <a:off x="5943600" y="333756"/>
            <a:ext cx="867747" cy="153236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2A7A1C6A-3689-0E61-4BDC-3E23A30D67EE}"/>
              </a:ext>
            </a:extLst>
          </p:cNvPr>
          <p:cNvSpPr txBox="1"/>
          <p:nvPr/>
        </p:nvSpPr>
        <p:spPr>
          <a:xfrm>
            <a:off x="6885163" y="149090"/>
            <a:ext cx="5146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Peaks consistent with Milky Way on background map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80B0C5A8-D4C5-2F31-8310-35A00F2218CE}"/>
              </a:ext>
            </a:extLst>
          </p:cNvPr>
          <p:cNvCxnSpPr/>
          <p:nvPr/>
        </p:nvCxnSpPr>
        <p:spPr>
          <a:xfrm flipH="1" flipV="1">
            <a:off x="8098971" y="3128580"/>
            <a:ext cx="1632858" cy="158858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F9784820-CDFC-E95A-6A1F-CE4544FFC1F2}"/>
              </a:ext>
            </a:extLst>
          </p:cNvPr>
          <p:cNvSpPr txBox="1"/>
          <p:nvPr/>
        </p:nvSpPr>
        <p:spPr>
          <a:xfrm>
            <a:off x="9731829" y="4532494"/>
            <a:ext cx="21363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Each line represents 24-hour drift scan at different elevation</a:t>
            </a:r>
          </a:p>
        </p:txBody>
      </p:sp>
    </p:spTree>
    <p:extLst>
      <p:ext uri="{BB962C8B-B14F-4D97-AF65-F5344CB8AC3E}">
        <p14:creationId xmlns:p14="http://schemas.microsoft.com/office/powerpoint/2010/main" val="40114321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6179" y="804163"/>
            <a:ext cx="4612005" cy="2708910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12700" marR="5080">
              <a:lnSpc>
                <a:spcPct val="90000"/>
              </a:lnSpc>
              <a:spcBef>
                <a:spcPts val="484"/>
              </a:spcBef>
            </a:pPr>
            <a:r>
              <a:rPr sz="3200" b="0" dirty="0">
                <a:solidFill>
                  <a:schemeClr val="bg1">
                    <a:lumMod val="95000"/>
                  </a:schemeClr>
                </a:solidFill>
                <a:latin typeface="Calibri Light"/>
                <a:cs typeface="Calibri Light"/>
              </a:rPr>
              <a:t>Below</a:t>
            </a:r>
            <a:r>
              <a:rPr sz="3200" b="0" spc="-55" dirty="0">
                <a:solidFill>
                  <a:schemeClr val="bg1">
                    <a:lumMod val="95000"/>
                  </a:schemeClr>
                </a:solidFill>
                <a:latin typeface="Calibri Light"/>
                <a:cs typeface="Calibri Light"/>
              </a:rPr>
              <a:t> </a:t>
            </a:r>
            <a:r>
              <a:rPr sz="3200" b="0" dirty="0">
                <a:solidFill>
                  <a:schemeClr val="bg1">
                    <a:lumMod val="95000"/>
                  </a:schemeClr>
                </a:solidFill>
                <a:latin typeface="Calibri Light"/>
                <a:cs typeface="Calibri Light"/>
              </a:rPr>
              <a:t>is</a:t>
            </a:r>
            <a:r>
              <a:rPr sz="3200" b="0" spc="-60" dirty="0">
                <a:solidFill>
                  <a:schemeClr val="bg1">
                    <a:lumMod val="95000"/>
                  </a:schemeClr>
                </a:solidFill>
                <a:latin typeface="Calibri Light"/>
                <a:cs typeface="Calibri Light"/>
              </a:rPr>
              <a:t> </a:t>
            </a:r>
            <a:r>
              <a:rPr sz="3200" b="0" dirty="0">
                <a:solidFill>
                  <a:schemeClr val="bg1">
                    <a:lumMod val="95000"/>
                  </a:schemeClr>
                </a:solidFill>
                <a:latin typeface="Calibri Light"/>
                <a:cs typeface="Calibri Light"/>
              </a:rPr>
              <a:t>typical</a:t>
            </a:r>
            <a:r>
              <a:rPr sz="3200" b="0" spc="-45" dirty="0">
                <a:solidFill>
                  <a:schemeClr val="bg1">
                    <a:lumMod val="95000"/>
                  </a:schemeClr>
                </a:solidFill>
                <a:latin typeface="Calibri Light"/>
                <a:cs typeface="Calibri Light"/>
              </a:rPr>
              <a:t> </a:t>
            </a:r>
            <a:r>
              <a:rPr sz="3200" b="0" spc="-10" dirty="0">
                <a:solidFill>
                  <a:schemeClr val="bg1">
                    <a:lumMod val="95000"/>
                  </a:schemeClr>
                </a:solidFill>
                <a:latin typeface="Calibri Light"/>
                <a:cs typeface="Calibri Light"/>
              </a:rPr>
              <a:t>Keplarian Rotation</a:t>
            </a:r>
            <a:r>
              <a:rPr sz="3200" b="0" spc="-65" dirty="0">
                <a:solidFill>
                  <a:schemeClr val="bg1">
                    <a:lumMod val="95000"/>
                  </a:schemeClr>
                </a:solidFill>
                <a:latin typeface="Calibri Light"/>
                <a:cs typeface="Calibri Light"/>
              </a:rPr>
              <a:t> </a:t>
            </a:r>
            <a:r>
              <a:rPr sz="3200" b="0" dirty="0">
                <a:solidFill>
                  <a:schemeClr val="bg1">
                    <a:lumMod val="95000"/>
                  </a:schemeClr>
                </a:solidFill>
                <a:latin typeface="Calibri Light"/>
                <a:cs typeface="Calibri Light"/>
              </a:rPr>
              <a:t>Curve</a:t>
            </a:r>
            <a:r>
              <a:rPr sz="3200" b="0" spc="-60" dirty="0">
                <a:solidFill>
                  <a:schemeClr val="bg1">
                    <a:lumMod val="95000"/>
                  </a:schemeClr>
                </a:solidFill>
                <a:latin typeface="Calibri Light"/>
                <a:cs typeface="Calibri Light"/>
              </a:rPr>
              <a:t> </a:t>
            </a:r>
            <a:r>
              <a:rPr sz="3200" b="0" dirty="0">
                <a:solidFill>
                  <a:schemeClr val="bg1">
                    <a:lumMod val="95000"/>
                  </a:schemeClr>
                </a:solidFill>
                <a:latin typeface="Calibri Light"/>
                <a:cs typeface="Calibri Light"/>
              </a:rPr>
              <a:t>which</a:t>
            </a:r>
            <a:r>
              <a:rPr sz="3200" b="0" spc="-80" dirty="0">
                <a:solidFill>
                  <a:schemeClr val="bg1">
                    <a:lumMod val="95000"/>
                  </a:schemeClr>
                </a:solidFill>
                <a:latin typeface="Calibri Light"/>
                <a:cs typeface="Calibri Light"/>
              </a:rPr>
              <a:t> </a:t>
            </a:r>
            <a:r>
              <a:rPr sz="3200" b="0" spc="-10" dirty="0">
                <a:solidFill>
                  <a:schemeClr val="bg1">
                    <a:lumMod val="95000"/>
                  </a:schemeClr>
                </a:solidFill>
                <a:latin typeface="Calibri Light"/>
                <a:cs typeface="Calibri Light"/>
              </a:rPr>
              <a:t>would </a:t>
            </a:r>
            <a:r>
              <a:rPr sz="3200" b="0" dirty="0">
                <a:solidFill>
                  <a:schemeClr val="bg1">
                    <a:lumMod val="95000"/>
                  </a:schemeClr>
                </a:solidFill>
                <a:latin typeface="Calibri Light"/>
                <a:cs typeface="Calibri Light"/>
              </a:rPr>
              <a:t>be</a:t>
            </a:r>
            <a:r>
              <a:rPr sz="3200" b="0" spc="-65" dirty="0">
                <a:solidFill>
                  <a:schemeClr val="bg1">
                    <a:lumMod val="95000"/>
                  </a:schemeClr>
                </a:solidFill>
                <a:latin typeface="Calibri Light"/>
                <a:cs typeface="Calibri Light"/>
              </a:rPr>
              <a:t> </a:t>
            </a:r>
            <a:r>
              <a:rPr sz="3200" b="0" dirty="0">
                <a:solidFill>
                  <a:schemeClr val="bg1">
                    <a:lumMod val="95000"/>
                  </a:schemeClr>
                </a:solidFill>
                <a:latin typeface="Calibri Light"/>
                <a:cs typeface="Calibri Light"/>
              </a:rPr>
              <a:t>expected</a:t>
            </a:r>
            <a:r>
              <a:rPr sz="3200" b="0" spc="-60" dirty="0">
                <a:solidFill>
                  <a:schemeClr val="bg1">
                    <a:lumMod val="95000"/>
                  </a:schemeClr>
                </a:solidFill>
                <a:latin typeface="Calibri Light"/>
                <a:cs typeface="Calibri Light"/>
              </a:rPr>
              <a:t> </a:t>
            </a:r>
            <a:r>
              <a:rPr sz="3200" b="0" dirty="0">
                <a:solidFill>
                  <a:schemeClr val="bg1">
                    <a:lumMod val="95000"/>
                  </a:schemeClr>
                </a:solidFill>
                <a:latin typeface="Calibri Light"/>
                <a:cs typeface="Calibri Light"/>
              </a:rPr>
              <a:t>without</a:t>
            </a:r>
            <a:r>
              <a:rPr sz="3200" b="0" spc="-70" dirty="0">
                <a:solidFill>
                  <a:schemeClr val="bg1">
                    <a:lumMod val="95000"/>
                  </a:schemeClr>
                </a:solidFill>
                <a:latin typeface="Calibri Light"/>
                <a:cs typeface="Calibri Light"/>
              </a:rPr>
              <a:t> </a:t>
            </a:r>
            <a:r>
              <a:rPr sz="3200" b="0" spc="-20" dirty="0">
                <a:solidFill>
                  <a:schemeClr val="bg1">
                    <a:lumMod val="95000"/>
                  </a:schemeClr>
                </a:solidFill>
                <a:latin typeface="Calibri Light"/>
                <a:cs typeface="Calibri Light"/>
              </a:rPr>
              <a:t>dark </a:t>
            </a:r>
            <a:r>
              <a:rPr sz="3200" b="0" spc="-60" dirty="0">
                <a:solidFill>
                  <a:schemeClr val="bg1">
                    <a:lumMod val="95000"/>
                  </a:schemeClr>
                </a:solidFill>
                <a:latin typeface="Calibri Light"/>
                <a:cs typeface="Calibri Light"/>
              </a:rPr>
              <a:t>matter,</a:t>
            </a:r>
            <a:r>
              <a:rPr sz="3200" b="0" spc="-50" dirty="0">
                <a:solidFill>
                  <a:schemeClr val="bg1">
                    <a:lumMod val="95000"/>
                  </a:schemeClr>
                </a:solidFill>
                <a:latin typeface="Calibri Light"/>
                <a:cs typeface="Calibri Light"/>
              </a:rPr>
              <a:t> </a:t>
            </a:r>
            <a:r>
              <a:rPr sz="3200" b="0" dirty="0">
                <a:solidFill>
                  <a:schemeClr val="bg1">
                    <a:lumMod val="95000"/>
                  </a:schemeClr>
                </a:solidFill>
                <a:latin typeface="Calibri Light"/>
                <a:cs typeface="Calibri Light"/>
              </a:rPr>
              <a:t>on</a:t>
            </a:r>
            <a:r>
              <a:rPr sz="3200" b="0" spc="-55" dirty="0">
                <a:solidFill>
                  <a:schemeClr val="bg1">
                    <a:lumMod val="95000"/>
                  </a:schemeClr>
                </a:solidFill>
                <a:latin typeface="Calibri Light"/>
                <a:cs typeface="Calibri Light"/>
              </a:rPr>
              <a:t> </a:t>
            </a:r>
            <a:r>
              <a:rPr sz="3200" b="0" dirty="0">
                <a:solidFill>
                  <a:schemeClr val="bg1">
                    <a:lumMod val="95000"/>
                  </a:schemeClr>
                </a:solidFill>
                <a:latin typeface="Calibri Light"/>
                <a:cs typeface="Calibri Light"/>
              </a:rPr>
              <a:t>right</a:t>
            </a:r>
            <a:r>
              <a:rPr sz="3200" b="0" spc="-50" dirty="0">
                <a:solidFill>
                  <a:schemeClr val="bg1">
                    <a:lumMod val="95000"/>
                  </a:schemeClr>
                </a:solidFill>
                <a:latin typeface="Calibri Light"/>
                <a:cs typeface="Calibri Light"/>
              </a:rPr>
              <a:t> </a:t>
            </a:r>
            <a:r>
              <a:rPr sz="3200" b="0" dirty="0">
                <a:solidFill>
                  <a:schemeClr val="bg1">
                    <a:lumMod val="95000"/>
                  </a:schemeClr>
                </a:solidFill>
                <a:latin typeface="Calibri Light"/>
                <a:cs typeface="Calibri Light"/>
              </a:rPr>
              <a:t>my</a:t>
            </a:r>
            <a:r>
              <a:rPr sz="3200" b="0" spc="-55" dirty="0">
                <a:solidFill>
                  <a:schemeClr val="bg1">
                    <a:lumMod val="95000"/>
                  </a:schemeClr>
                </a:solidFill>
                <a:latin typeface="Calibri Light"/>
                <a:cs typeface="Calibri Light"/>
              </a:rPr>
              <a:t> </a:t>
            </a:r>
            <a:r>
              <a:rPr sz="3200" b="0" spc="-20" dirty="0">
                <a:solidFill>
                  <a:schemeClr val="bg1">
                    <a:lumMod val="95000"/>
                  </a:schemeClr>
                </a:solidFill>
                <a:latin typeface="Calibri Light"/>
                <a:cs typeface="Calibri Light"/>
              </a:rPr>
              <a:t>data </a:t>
            </a:r>
            <a:r>
              <a:rPr sz="3200" b="0" dirty="0">
                <a:solidFill>
                  <a:schemeClr val="bg1">
                    <a:lumMod val="95000"/>
                  </a:schemeClr>
                </a:solidFill>
                <a:latin typeface="Calibri Light"/>
                <a:cs typeface="Calibri Light"/>
              </a:rPr>
              <a:t>(ezRA</a:t>
            </a:r>
            <a:r>
              <a:rPr sz="3200" b="0" spc="-85" dirty="0">
                <a:solidFill>
                  <a:schemeClr val="bg1">
                    <a:lumMod val="95000"/>
                  </a:schemeClr>
                </a:solidFill>
                <a:latin typeface="Calibri Light"/>
                <a:cs typeface="Calibri Light"/>
              </a:rPr>
              <a:t> </a:t>
            </a:r>
            <a:r>
              <a:rPr sz="3200" b="0" spc="-10" dirty="0">
                <a:solidFill>
                  <a:schemeClr val="bg1">
                    <a:lumMod val="95000"/>
                  </a:schemeClr>
                </a:solidFill>
                <a:latin typeface="Calibri Light"/>
                <a:cs typeface="Calibri Light"/>
              </a:rPr>
              <a:t>suite/Pharmigan array)</a:t>
            </a:r>
            <a:endParaRPr sz="3200" dirty="0">
              <a:solidFill>
                <a:schemeClr val="bg1">
                  <a:lumMod val="95000"/>
                </a:schemeClr>
              </a:solidFill>
              <a:latin typeface="Calibri Light"/>
              <a:cs typeface="Calibri Ligh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1822" y="3648487"/>
            <a:ext cx="3995776" cy="3032690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5117662" y="1511195"/>
            <a:ext cx="6946265" cy="5066665"/>
            <a:chOff x="5117662" y="1511195"/>
            <a:chExt cx="6946265" cy="506666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17662" y="1511195"/>
              <a:ext cx="6945924" cy="506632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6410705" y="2094737"/>
              <a:ext cx="5142230" cy="1219200"/>
            </a:xfrm>
            <a:custGeom>
              <a:avLst/>
              <a:gdLst/>
              <a:ahLst/>
              <a:cxnLst/>
              <a:rect l="l" t="t" r="r" b="b"/>
              <a:pathLst>
                <a:path w="5142230" h="1219200">
                  <a:moveTo>
                    <a:pt x="5142230" y="0"/>
                  </a:moveTo>
                  <a:lnTo>
                    <a:pt x="0" y="1219200"/>
                  </a:lnTo>
                </a:path>
              </a:pathLst>
            </a:custGeom>
            <a:ln w="28575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351519" y="2923031"/>
              <a:ext cx="806450" cy="984885"/>
            </a:xfrm>
            <a:custGeom>
              <a:avLst/>
              <a:gdLst/>
              <a:ahLst/>
              <a:cxnLst/>
              <a:rect l="l" t="t" r="r" b="b"/>
              <a:pathLst>
                <a:path w="806450" h="984885">
                  <a:moveTo>
                    <a:pt x="53150" y="54953"/>
                  </a:moveTo>
                  <a:lnTo>
                    <a:pt x="43294" y="62986"/>
                  </a:lnTo>
                  <a:lnTo>
                    <a:pt x="796416" y="984376"/>
                  </a:lnTo>
                  <a:lnTo>
                    <a:pt x="806196" y="976375"/>
                  </a:lnTo>
                  <a:lnTo>
                    <a:pt x="53150" y="54953"/>
                  </a:lnTo>
                  <a:close/>
                </a:path>
                <a:path w="806450" h="984885">
                  <a:moveTo>
                    <a:pt x="0" y="0"/>
                  </a:moveTo>
                  <a:lnTo>
                    <a:pt x="18669" y="83057"/>
                  </a:lnTo>
                  <a:lnTo>
                    <a:pt x="43294" y="62986"/>
                  </a:lnTo>
                  <a:lnTo>
                    <a:pt x="35305" y="53212"/>
                  </a:lnTo>
                  <a:lnTo>
                    <a:pt x="45084" y="45084"/>
                  </a:lnTo>
                  <a:lnTo>
                    <a:pt x="65258" y="45084"/>
                  </a:lnTo>
                  <a:lnTo>
                    <a:pt x="77724" y="34925"/>
                  </a:lnTo>
                  <a:lnTo>
                    <a:pt x="0" y="0"/>
                  </a:lnTo>
                  <a:close/>
                </a:path>
                <a:path w="806450" h="984885">
                  <a:moveTo>
                    <a:pt x="45084" y="45084"/>
                  </a:moveTo>
                  <a:lnTo>
                    <a:pt x="35305" y="53212"/>
                  </a:lnTo>
                  <a:lnTo>
                    <a:pt x="43294" y="62986"/>
                  </a:lnTo>
                  <a:lnTo>
                    <a:pt x="53150" y="54953"/>
                  </a:lnTo>
                  <a:lnTo>
                    <a:pt x="45084" y="45084"/>
                  </a:lnTo>
                  <a:close/>
                </a:path>
                <a:path w="806450" h="984885">
                  <a:moveTo>
                    <a:pt x="65258" y="45084"/>
                  </a:moveTo>
                  <a:lnTo>
                    <a:pt x="45084" y="45084"/>
                  </a:lnTo>
                  <a:lnTo>
                    <a:pt x="53150" y="54953"/>
                  </a:lnTo>
                  <a:lnTo>
                    <a:pt x="65258" y="45084"/>
                  </a:lnTo>
                  <a:close/>
                </a:path>
              </a:pathLst>
            </a:custGeom>
            <a:solidFill>
              <a:srgbClr val="6F2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4228" y="370713"/>
            <a:ext cx="2899105" cy="410337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3140329" y="567562"/>
            <a:ext cx="312420" cy="79375"/>
            <a:chOff x="3140329" y="567562"/>
            <a:chExt cx="312420" cy="79375"/>
          </a:xfrm>
        </p:grpSpPr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57728" y="583746"/>
              <a:ext cx="294894" cy="63191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3143377" y="570610"/>
              <a:ext cx="288290" cy="56515"/>
            </a:xfrm>
            <a:custGeom>
              <a:avLst/>
              <a:gdLst/>
              <a:ahLst/>
              <a:cxnLst/>
              <a:rect l="l" t="t" r="r" b="b"/>
              <a:pathLst>
                <a:path w="288289" h="56515">
                  <a:moveTo>
                    <a:pt x="282067" y="0"/>
                  </a:moveTo>
                  <a:lnTo>
                    <a:pt x="20447" y="0"/>
                  </a:lnTo>
                  <a:lnTo>
                    <a:pt x="17780" y="0"/>
                  </a:lnTo>
                  <a:lnTo>
                    <a:pt x="15367" y="888"/>
                  </a:lnTo>
                  <a:lnTo>
                    <a:pt x="127" y="40512"/>
                  </a:lnTo>
                  <a:lnTo>
                    <a:pt x="0" y="48005"/>
                  </a:lnTo>
                  <a:lnTo>
                    <a:pt x="762" y="51053"/>
                  </a:lnTo>
                  <a:lnTo>
                    <a:pt x="3683" y="54990"/>
                  </a:lnTo>
                  <a:lnTo>
                    <a:pt x="5968" y="56006"/>
                  </a:lnTo>
                  <a:lnTo>
                    <a:pt x="270510" y="56006"/>
                  </a:lnTo>
                  <a:lnTo>
                    <a:pt x="288036" y="15112"/>
                  </a:lnTo>
                  <a:lnTo>
                    <a:pt x="288163" y="7365"/>
                  </a:lnTo>
                  <a:lnTo>
                    <a:pt x="287400" y="4444"/>
                  </a:lnTo>
                  <a:lnTo>
                    <a:pt x="284225" y="888"/>
                  </a:lnTo>
                  <a:lnTo>
                    <a:pt x="28206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143377" y="570610"/>
              <a:ext cx="288290" cy="56515"/>
            </a:xfrm>
            <a:custGeom>
              <a:avLst/>
              <a:gdLst/>
              <a:ahLst/>
              <a:cxnLst/>
              <a:rect l="l" t="t" r="r" b="b"/>
              <a:pathLst>
                <a:path w="288289" h="56515">
                  <a:moveTo>
                    <a:pt x="20447" y="0"/>
                  </a:moveTo>
                  <a:lnTo>
                    <a:pt x="279146" y="0"/>
                  </a:lnTo>
                  <a:lnTo>
                    <a:pt x="282067" y="0"/>
                  </a:lnTo>
                  <a:lnTo>
                    <a:pt x="284225" y="888"/>
                  </a:lnTo>
                  <a:lnTo>
                    <a:pt x="285876" y="2666"/>
                  </a:lnTo>
                  <a:lnTo>
                    <a:pt x="287400" y="4444"/>
                  </a:lnTo>
                  <a:lnTo>
                    <a:pt x="288163" y="7365"/>
                  </a:lnTo>
                  <a:lnTo>
                    <a:pt x="288163" y="11556"/>
                  </a:lnTo>
                  <a:lnTo>
                    <a:pt x="288163" y="12953"/>
                  </a:lnTo>
                  <a:lnTo>
                    <a:pt x="288036" y="15112"/>
                  </a:lnTo>
                  <a:lnTo>
                    <a:pt x="287782" y="17779"/>
                  </a:lnTo>
                  <a:lnTo>
                    <a:pt x="287400" y="20574"/>
                  </a:lnTo>
                  <a:lnTo>
                    <a:pt x="287020" y="23622"/>
                  </a:lnTo>
                  <a:lnTo>
                    <a:pt x="286385" y="26924"/>
                  </a:lnTo>
                  <a:lnTo>
                    <a:pt x="285750" y="30352"/>
                  </a:lnTo>
                  <a:lnTo>
                    <a:pt x="284861" y="33654"/>
                  </a:lnTo>
                  <a:lnTo>
                    <a:pt x="283845" y="37084"/>
                  </a:lnTo>
                  <a:lnTo>
                    <a:pt x="282956" y="40386"/>
                  </a:lnTo>
                  <a:lnTo>
                    <a:pt x="281686" y="43561"/>
                  </a:lnTo>
                  <a:lnTo>
                    <a:pt x="280035" y="46354"/>
                  </a:lnTo>
                  <a:lnTo>
                    <a:pt x="278511" y="49149"/>
                  </a:lnTo>
                  <a:lnTo>
                    <a:pt x="276733" y="51435"/>
                  </a:lnTo>
                  <a:lnTo>
                    <a:pt x="274700" y="53339"/>
                  </a:lnTo>
                  <a:lnTo>
                    <a:pt x="272796" y="55117"/>
                  </a:lnTo>
                  <a:lnTo>
                    <a:pt x="270510" y="56006"/>
                  </a:lnTo>
                  <a:lnTo>
                    <a:pt x="267970" y="56006"/>
                  </a:lnTo>
                  <a:lnTo>
                    <a:pt x="9271" y="56006"/>
                  </a:lnTo>
                  <a:lnTo>
                    <a:pt x="5968" y="56006"/>
                  </a:lnTo>
                  <a:lnTo>
                    <a:pt x="3683" y="54990"/>
                  </a:lnTo>
                  <a:lnTo>
                    <a:pt x="2159" y="53086"/>
                  </a:lnTo>
                  <a:lnTo>
                    <a:pt x="762" y="51053"/>
                  </a:lnTo>
                  <a:lnTo>
                    <a:pt x="0" y="48005"/>
                  </a:lnTo>
                  <a:lnTo>
                    <a:pt x="0" y="44068"/>
                  </a:lnTo>
                  <a:lnTo>
                    <a:pt x="0" y="42544"/>
                  </a:lnTo>
                  <a:lnTo>
                    <a:pt x="127" y="40512"/>
                  </a:lnTo>
                  <a:lnTo>
                    <a:pt x="381" y="37718"/>
                  </a:lnTo>
                  <a:lnTo>
                    <a:pt x="762" y="35051"/>
                  </a:lnTo>
                  <a:lnTo>
                    <a:pt x="1143" y="32003"/>
                  </a:lnTo>
                  <a:lnTo>
                    <a:pt x="1778" y="28828"/>
                  </a:lnTo>
                  <a:lnTo>
                    <a:pt x="2412" y="25653"/>
                  </a:lnTo>
                  <a:lnTo>
                    <a:pt x="3302" y="22351"/>
                  </a:lnTo>
                  <a:lnTo>
                    <a:pt x="4191" y="18923"/>
                  </a:lnTo>
                  <a:lnTo>
                    <a:pt x="5206" y="15493"/>
                  </a:lnTo>
                  <a:lnTo>
                    <a:pt x="6477" y="12318"/>
                  </a:lnTo>
                  <a:lnTo>
                    <a:pt x="8128" y="9525"/>
                  </a:lnTo>
                  <a:lnTo>
                    <a:pt x="9652" y="6603"/>
                  </a:lnTo>
                  <a:lnTo>
                    <a:pt x="11430" y="4444"/>
                  </a:lnTo>
                  <a:lnTo>
                    <a:pt x="13462" y="2666"/>
                  </a:lnTo>
                  <a:lnTo>
                    <a:pt x="15367" y="888"/>
                  </a:lnTo>
                  <a:lnTo>
                    <a:pt x="17780" y="0"/>
                  </a:lnTo>
                  <a:lnTo>
                    <a:pt x="20447" y="0"/>
                  </a:lnTo>
                  <a:close/>
                </a:path>
              </a:pathLst>
            </a:custGeom>
            <a:ln w="6096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3" name="object 1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558666" y="368554"/>
            <a:ext cx="8503031" cy="505460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9327642" y="4034790"/>
            <a:ext cx="238887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57505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Green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=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my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corrected </a:t>
            </a:r>
            <a:r>
              <a:rPr sz="1800" spc="-10" dirty="0">
                <a:latin typeface="Calibri"/>
                <a:cs typeface="Calibri"/>
              </a:rPr>
              <a:t>Data;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Blue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line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=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line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best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fit.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593585" y="4487417"/>
            <a:ext cx="233235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i="1" dirty="0">
                <a:latin typeface="Calibri"/>
                <a:cs typeface="Calibri"/>
              </a:rPr>
              <a:t>My</a:t>
            </a:r>
            <a:r>
              <a:rPr sz="1800" i="1" spc="-35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data</a:t>
            </a:r>
            <a:r>
              <a:rPr sz="1800" i="1" spc="-20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does</a:t>
            </a:r>
            <a:r>
              <a:rPr sz="1800" i="1" spc="-35" dirty="0">
                <a:latin typeface="Calibri"/>
                <a:cs typeface="Calibri"/>
              </a:rPr>
              <a:t> </a:t>
            </a:r>
            <a:r>
              <a:rPr sz="1800" i="1" spc="-25" dirty="0">
                <a:latin typeface="Calibri"/>
                <a:cs typeface="Calibri"/>
              </a:rPr>
              <a:t>NOT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1800" i="1" dirty="0">
                <a:latin typeface="Calibri"/>
                <a:cs typeface="Calibri"/>
              </a:rPr>
              <a:t>show</a:t>
            </a:r>
            <a:r>
              <a:rPr sz="1800" i="1" spc="-75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Keplerian</a:t>
            </a:r>
            <a:r>
              <a:rPr sz="1800" i="1" spc="-55" dirty="0">
                <a:latin typeface="Calibri"/>
                <a:cs typeface="Calibri"/>
              </a:rPr>
              <a:t> </a:t>
            </a:r>
            <a:r>
              <a:rPr sz="1800" i="1" spc="-10" dirty="0">
                <a:latin typeface="Calibri"/>
                <a:cs typeface="Calibri"/>
              </a:rPr>
              <a:t>Rotation. </a:t>
            </a:r>
            <a:r>
              <a:rPr sz="1800" i="1" dirty="0">
                <a:latin typeface="Calibri"/>
                <a:cs typeface="Calibri"/>
              </a:rPr>
              <a:t>Best</a:t>
            </a:r>
            <a:r>
              <a:rPr sz="1800" i="1" spc="-50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explanation</a:t>
            </a:r>
            <a:r>
              <a:rPr sz="1800" i="1" spc="-30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=</a:t>
            </a:r>
            <a:r>
              <a:rPr sz="1800" i="1" spc="-35" dirty="0">
                <a:latin typeface="Calibri"/>
                <a:cs typeface="Calibri"/>
              </a:rPr>
              <a:t> </a:t>
            </a:r>
            <a:r>
              <a:rPr sz="1800" i="1" spc="-20" dirty="0">
                <a:latin typeface="Calibri"/>
                <a:cs typeface="Calibri"/>
              </a:rPr>
              <a:t>extra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593585" y="5310378"/>
            <a:ext cx="311721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i="1" dirty="0">
                <a:latin typeface="Calibri"/>
                <a:cs typeface="Calibri"/>
              </a:rPr>
              <a:t>unseen</a:t>
            </a:r>
            <a:r>
              <a:rPr sz="1800" i="1" spc="-20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mass</a:t>
            </a:r>
            <a:r>
              <a:rPr sz="1800" i="1" spc="-25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in</a:t>
            </a:r>
            <a:r>
              <a:rPr sz="1800" i="1" spc="-35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Milky</a:t>
            </a:r>
            <a:r>
              <a:rPr sz="1800" i="1" spc="-25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Way</a:t>
            </a:r>
            <a:r>
              <a:rPr sz="1800" i="1" spc="-35" dirty="0">
                <a:latin typeface="Calibri"/>
                <a:cs typeface="Calibri"/>
              </a:rPr>
              <a:t> </a:t>
            </a:r>
            <a:r>
              <a:rPr sz="1800" i="1" spc="-10" dirty="0">
                <a:latin typeface="Calibri"/>
                <a:cs typeface="Calibri"/>
              </a:rPr>
              <a:t>galaxy </a:t>
            </a:r>
            <a:r>
              <a:rPr sz="1800" i="1" dirty="0">
                <a:latin typeface="Calibri"/>
                <a:cs typeface="Calibri"/>
              </a:rPr>
              <a:t>out</a:t>
            </a:r>
            <a:r>
              <a:rPr sz="1800" i="1" spc="-20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to</a:t>
            </a:r>
            <a:r>
              <a:rPr sz="1800" i="1" spc="-25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at</a:t>
            </a:r>
            <a:r>
              <a:rPr sz="1800" i="1" spc="-20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least</a:t>
            </a:r>
            <a:r>
              <a:rPr sz="1800" i="1" spc="-15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8kpc</a:t>
            </a:r>
            <a:r>
              <a:rPr sz="1800" i="1" spc="-20" dirty="0">
                <a:latin typeface="Calibri"/>
                <a:cs typeface="Calibri"/>
              </a:rPr>
              <a:t> </a:t>
            </a:r>
            <a:r>
              <a:rPr sz="1800" i="1" spc="-10" dirty="0">
                <a:latin typeface="Calibri"/>
                <a:cs typeface="Calibri"/>
              </a:rPr>
              <a:t>(kiloparsecs).</a:t>
            </a:r>
            <a:endParaRPr sz="18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082615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36435" y="1523491"/>
            <a:ext cx="2497455" cy="499745"/>
            <a:chOff x="536435" y="1523491"/>
            <a:chExt cx="2497455" cy="4997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56259" y="1543824"/>
              <a:ext cx="2477262" cy="47928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6435" y="1523491"/>
              <a:ext cx="2477147" cy="479933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977239" y="2346451"/>
            <a:ext cx="1610360" cy="614045"/>
            <a:chOff x="977239" y="2346451"/>
            <a:chExt cx="1610360" cy="614045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96695" y="2366771"/>
              <a:ext cx="1590293" cy="59359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77239" y="2346451"/>
              <a:ext cx="1588922" cy="593725"/>
            </a:xfrm>
            <a:prstGeom prst="rect">
              <a:avLst/>
            </a:prstGeom>
          </p:spPr>
        </p:pic>
      </p:grpSp>
      <p:grpSp>
        <p:nvGrpSpPr>
          <p:cNvPr id="8" name="object 8"/>
          <p:cNvGrpSpPr/>
          <p:nvPr/>
        </p:nvGrpSpPr>
        <p:grpSpPr>
          <a:xfrm>
            <a:off x="1178305" y="3200273"/>
            <a:ext cx="1254760" cy="583565"/>
            <a:chOff x="1178305" y="3200273"/>
            <a:chExt cx="1254760" cy="583565"/>
          </a:xfrm>
        </p:grpSpPr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97863" y="3220212"/>
              <a:ext cx="1235202" cy="56311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78305" y="3200273"/>
              <a:ext cx="1233932" cy="562863"/>
            </a:xfrm>
            <a:prstGeom prst="rect">
              <a:avLst/>
            </a:prstGeom>
          </p:spPr>
        </p:pic>
      </p:grpSp>
      <p:grpSp>
        <p:nvGrpSpPr>
          <p:cNvPr id="11" name="object 11"/>
          <p:cNvGrpSpPr/>
          <p:nvPr/>
        </p:nvGrpSpPr>
        <p:grpSpPr>
          <a:xfrm>
            <a:off x="657529" y="3992371"/>
            <a:ext cx="2242185" cy="615950"/>
            <a:chOff x="657529" y="3992371"/>
            <a:chExt cx="2242185" cy="615950"/>
          </a:xfrm>
        </p:grpSpPr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76655" y="4012691"/>
              <a:ext cx="2222754" cy="59512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57529" y="3992371"/>
              <a:ext cx="2221433" cy="594487"/>
            </a:xfrm>
            <a:prstGeom prst="rect">
              <a:avLst/>
            </a:prstGeom>
          </p:spPr>
        </p:pic>
      </p:grpSp>
      <p:grpSp>
        <p:nvGrpSpPr>
          <p:cNvPr id="14" name="object 14"/>
          <p:cNvGrpSpPr/>
          <p:nvPr/>
        </p:nvGrpSpPr>
        <p:grpSpPr>
          <a:xfrm>
            <a:off x="1039494" y="4952238"/>
            <a:ext cx="1457960" cy="363220"/>
            <a:chOff x="1039494" y="4952238"/>
            <a:chExt cx="1457960" cy="363220"/>
          </a:xfrm>
        </p:grpSpPr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59179" y="4971275"/>
              <a:ext cx="1437894" cy="34367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39494" y="4952238"/>
              <a:ext cx="1436878" cy="343026"/>
            </a:xfrm>
            <a:prstGeom prst="rect">
              <a:avLst/>
            </a:prstGeom>
          </p:spPr>
        </p:pic>
      </p:grpSp>
      <p:pic>
        <p:nvPicPr>
          <p:cNvPr id="17" name="object 17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3533026" y="799866"/>
            <a:ext cx="8031649" cy="5326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9137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2990905-B7F1-C421-EB9B-2E1F445631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709" y="0"/>
            <a:ext cx="9174582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365B80C-59AF-362E-A147-902A1652BEC2}"/>
              </a:ext>
            </a:extLst>
          </p:cNvPr>
          <p:cNvSpPr/>
          <p:nvPr/>
        </p:nvSpPr>
        <p:spPr>
          <a:xfrm>
            <a:off x="5708922" y="262448"/>
            <a:ext cx="522213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LRO-H1 Milky Way Map</a:t>
            </a:r>
            <a:endParaRPr lang="en-US" sz="40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606320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E573B3C-ACA3-B062-A11C-AD1F31DADB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25" b="7843"/>
          <a:stretch/>
        </p:blipFill>
        <p:spPr>
          <a:xfrm>
            <a:off x="648477" y="46533"/>
            <a:ext cx="7680116" cy="6477000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FBA9E4F4-100F-55E3-4111-1328AA8C638E}"/>
              </a:ext>
            </a:extLst>
          </p:cNvPr>
          <p:cNvSpPr/>
          <p:nvPr/>
        </p:nvSpPr>
        <p:spPr>
          <a:xfrm>
            <a:off x="5561045" y="1259632"/>
            <a:ext cx="195943" cy="186612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980D384-6E0F-DDC2-C081-4F7CEDA4647D}"/>
              </a:ext>
            </a:extLst>
          </p:cNvPr>
          <p:cNvSpPr/>
          <p:nvPr/>
        </p:nvSpPr>
        <p:spPr>
          <a:xfrm>
            <a:off x="2454484" y="749558"/>
            <a:ext cx="195943" cy="186612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650FE73-9BD9-590E-8D9B-EB8D55CC9FBF}"/>
              </a:ext>
            </a:extLst>
          </p:cNvPr>
          <p:cNvSpPr txBox="1"/>
          <p:nvPr/>
        </p:nvSpPr>
        <p:spPr>
          <a:xfrm>
            <a:off x="1536447" y="519698"/>
            <a:ext cx="11139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accent2"/>
                </a:solidFill>
              </a:rPr>
              <a:t>Location of Sun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50BEF72-4C0E-D5B0-85A7-664989AE4EF7}"/>
              </a:ext>
            </a:extLst>
          </p:cNvPr>
          <p:cNvSpPr/>
          <p:nvPr/>
        </p:nvSpPr>
        <p:spPr>
          <a:xfrm>
            <a:off x="7701893" y="1576873"/>
            <a:ext cx="3841630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i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3D Plotting of Milky Way arms LRO-H1</a:t>
            </a:r>
          </a:p>
        </p:txBody>
      </p:sp>
    </p:spTree>
    <p:extLst>
      <p:ext uri="{BB962C8B-B14F-4D97-AF65-F5344CB8AC3E}">
        <p14:creationId xmlns:p14="http://schemas.microsoft.com/office/powerpoint/2010/main" val="10655843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07A0727-A6D9-9A85-10A1-93282100D9A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140" t="9305" r="9532" b="2500"/>
          <a:stretch>
            <a:fillRect/>
          </a:stretch>
        </p:blipFill>
        <p:spPr>
          <a:xfrm>
            <a:off x="466725" y="0"/>
            <a:ext cx="10515600" cy="6834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4850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B60FD26-BFB6-EEA9-E564-59B081AA97B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3333"/>
          <a:stretch/>
        </p:blipFill>
        <p:spPr>
          <a:xfrm>
            <a:off x="0" y="0"/>
            <a:ext cx="13032828" cy="708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DFDC7A6-507A-E1D4-98E4-1977E65DCD0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1250" t="17778" r="18125" b="10000"/>
          <a:stretch/>
        </p:blipFill>
        <p:spPr>
          <a:xfrm>
            <a:off x="10363200" y="76200"/>
            <a:ext cx="2297723" cy="3048000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64A6253-6AD3-164E-9CD7-1B1903EE4B74}"/>
              </a:ext>
            </a:extLst>
          </p:cNvPr>
          <p:cNvCxnSpPr/>
          <p:nvPr/>
        </p:nvCxnSpPr>
        <p:spPr>
          <a:xfrm flipH="1">
            <a:off x="7848600" y="2362200"/>
            <a:ext cx="4038600" cy="38100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51F5EA20-7504-4821-22E5-45FE928EC572}"/>
              </a:ext>
            </a:extLst>
          </p:cNvPr>
          <p:cNvSpPr/>
          <p:nvPr/>
        </p:nvSpPr>
        <p:spPr>
          <a:xfrm>
            <a:off x="11887200" y="2286000"/>
            <a:ext cx="152400" cy="15240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38543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7FAA31-F73A-726B-BA66-2215611D9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98F26DF-6B8C-E735-CFFA-4D87E4EC96C9}"/>
              </a:ext>
            </a:extLst>
          </p:cNvPr>
          <p:cNvSpPr/>
          <p:nvPr/>
        </p:nvSpPr>
        <p:spPr>
          <a:xfrm>
            <a:off x="2150897" y="2892691"/>
            <a:ext cx="23291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LRO-H2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D6A81B8-E956-93DD-1FA9-CBBD9F62DC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45883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4807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CC9FC86-BB18-59B6-6155-D626C1D14D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Assessing performance of LRO-H2 - Cygnus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7C34C0F-E4F9-58A0-421A-1005EF7CE8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741" t="8843" r="4336" b="19456"/>
          <a:stretch>
            <a:fillRect/>
          </a:stretch>
        </p:blipFill>
        <p:spPr>
          <a:xfrm>
            <a:off x="614265" y="1739543"/>
            <a:ext cx="10963469" cy="491723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8D40A8F-CD7C-06FF-2FBE-88A5CBD5C82F}"/>
              </a:ext>
            </a:extLst>
          </p:cNvPr>
          <p:cNvSpPr/>
          <p:nvPr/>
        </p:nvSpPr>
        <p:spPr>
          <a:xfrm>
            <a:off x="301003" y="3854132"/>
            <a:ext cx="1271502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i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dB</a:t>
            </a:r>
          </a:p>
          <a:p>
            <a:pPr algn="ctr"/>
            <a:r>
              <a:rPr lang="en-US" sz="2800" b="1" i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(y-axis)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B968CA3-37D8-A08B-8A83-8E6758C829F8}"/>
              </a:ext>
            </a:extLst>
          </p:cNvPr>
          <p:cNvSpPr/>
          <p:nvPr/>
        </p:nvSpPr>
        <p:spPr>
          <a:xfrm>
            <a:off x="1434476" y="6182410"/>
            <a:ext cx="668082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Frequency Doppler Shift MHz (X-axis)</a:t>
            </a:r>
            <a:endParaRPr lang="en-US" sz="2800" b="1" i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5913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DBE2FE-0A6A-0B21-01F9-B48B26728E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639D64-E7CC-B583-932C-EDB24F550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Comparing H-Line Plot at LRO-H2 (right) to LAB Survey (left)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FD1EE5-1065-3D5F-A54B-8F812DA9498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015" t="9028" r="4141" b="19722"/>
          <a:stretch>
            <a:fillRect/>
          </a:stretch>
        </p:blipFill>
        <p:spPr>
          <a:xfrm>
            <a:off x="752474" y="1944688"/>
            <a:ext cx="10953751" cy="4886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2014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058ABE4-27C8-3905-EE31-DA20154ABA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Comment from Jason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4CD7E1-D793-0AF4-40BD-EB31C0CC4A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15208"/>
            <a:ext cx="10515600" cy="3461754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Hi Andy,</a:t>
            </a:r>
          </a:p>
          <a:p>
            <a:pPr marL="0" indent="0">
              <a:buNone/>
            </a:pPr>
            <a:r>
              <a:rPr lang="en-GB" dirty="0"/>
              <a:t>Back of the napkin calculations put you at around 0.63 dB above background for the first and about 0.54 dB for the second. That’s about half what I would expect (and consistent with your earlier results).</a:t>
            </a:r>
          </a:p>
          <a:p>
            <a:pPr marL="0" indent="0">
              <a:buNone/>
            </a:pPr>
            <a:r>
              <a:rPr lang="en-GB" dirty="0"/>
              <a:t>Cheers!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39457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FAB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E48CC64-6DE3-1840-581E-FDA8260259D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733" t="26803" r="46742" b="12245"/>
          <a:stretch>
            <a:fillRect/>
          </a:stretch>
        </p:blipFill>
        <p:spPr>
          <a:xfrm>
            <a:off x="6886575" y="0"/>
            <a:ext cx="5305425" cy="6858000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6E838F0-F760-3BEF-7E87-2F5962C6F8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8829" y="354564"/>
            <a:ext cx="5497286" cy="5178587"/>
          </a:xfrm>
        </p:spPr>
        <p:txBody>
          <a:bodyPr>
            <a:normAutofit fontScale="92500" lnSpcReduction="10000"/>
          </a:bodyPr>
          <a:lstStyle/>
          <a:p>
            <a:r>
              <a:rPr lang="en-GB" dirty="0">
                <a:solidFill>
                  <a:schemeClr val="bg1"/>
                </a:solidFill>
              </a:rPr>
              <a:t>Framework designed to support aluminium window netting to reduce ground noise.</a:t>
            </a:r>
          </a:p>
          <a:p>
            <a:r>
              <a:rPr lang="en-GB" dirty="0">
                <a:solidFill>
                  <a:schemeClr val="bg1"/>
                </a:solidFill>
              </a:rPr>
              <a:t>However, as soon as I added the wood, seemed to have introduced visible flexor to dish as its angle was changed.</a:t>
            </a:r>
          </a:p>
          <a:p>
            <a:r>
              <a:rPr lang="en-GB" dirty="0">
                <a:solidFill>
                  <a:schemeClr val="bg1"/>
                </a:solidFill>
              </a:rPr>
              <a:t>Potentially could be detrimental to function of dish at 1420 MHz.</a:t>
            </a:r>
          </a:p>
          <a:p>
            <a:r>
              <a:rPr lang="en-GB" dirty="0">
                <a:solidFill>
                  <a:schemeClr val="bg1"/>
                </a:solidFill>
              </a:rPr>
              <a:t>Such flexure might explain why this dish has not been performing as expected – I was advised that it might be due to ground noise but now I wonder…</a:t>
            </a:r>
          </a:p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526FCB0-8387-9830-A510-30248A38B8DC}"/>
              </a:ext>
            </a:extLst>
          </p:cNvPr>
          <p:cNvSpPr/>
          <p:nvPr/>
        </p:nvSpPr>
        <p:spPr>
          <a:xfrm>
            <a:off x="815700" y="5654552"/>
            <a:ext cx="1094626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i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Attempting to reduce ground noise on LRO-H2</a:t>
            </a:r>
          </a:p>
        </p:txBody>
      </p:sp>
    </p:spTree>
    <p:extLst>
      <p:ext uri="{BB962C8B-B14F-4D97-AF65-F5344CB8AC3E}">
        <p14:creationId xmlns:p14="http://schemas.microsoft.com/office/powerpoint/2010/main" val="8831533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29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2CBC491-BC28-FA36-40FB-2D01F34F706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577" t="26258" r="37704" b="23946"/>
          <a:stretch>
            <a:fillRect/>
          </a:stretch>
        </p:blipFill>
        <p:spPr>
          <a:xfrm>
            <a:off x="531845" y="289249"/>
            <a:ext cx="4842588" cy="341500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FD94E5F-05BB-0DCF-3464-F1A39A206AA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439" t="18231" r="35944" b="16463"/>
          <a:stretch>
            <a:fillRect/>
          </a:stretch>
        </p:blipFill>
        <p:spPr>
          <a:xfrm>
            <a:off x="5980923" y="2127380"/>
            <a:ext cx="5439746" cy="4478694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99B17C18-FE3E-2E85-8D56-FD0159A94D92}"/>
              </a:ext>
            </a:extLst>
          </p:cNvPr>
          <p:cNvSpPr/>
          <p:nvPr/>
        </p:nvSpPr>
        <p:spPr>
          <a:xfrm>
            <a:off x="6708710" y="2724539"/>
            <a:ext cx="2211355" cy="1847461"/>
          </a:xfrm>
          <a:prstGeom prst="ellipse">
            <a:avLst/>
          </a:prstGeom>
          <a:noFill/>
          <a:ln w="50800">
            <a:solidFill>
              <a:srgbClr val="7304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AF61D3B-4B55-2675-4BCA-93628C77170F}"/>
              </a:ext>
            </a:extLst>
          </p:cNvPr>
          <p:cNvSpPr/>
          <p:nvPr/>
        </p:nvSpPr>
        <p:spPr>
          <a:xfrm>
            <a:off x="6599853" y="4086808"/>
            <a:ext cx="2211355" cy="998376"/>
          </a:xfrm>
          <a:prstGeom prst="ellipse">
            <a:avLst/>
          </a:prstGeom>
          <a:noFill/>
          <a:ln w="50800">
            <a:solidFill>
              <a:srgbClr val="7304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81EFB52-8729-0196-0ECA-16E84D371FE0}"/>
              </a:ext>
            </a:extLst>
          </p:cNvPr>
          <p:cNvSpPr/>
          <p:nvPr/>
        </p:nvSpPr>
        <p:spPr>
          <a:xfrm>
            <a:off x="7106816" y="5085184"/>
            <a:ext cx="2211355" cy="1446244"/>
          </a:xfrm>
          <a:prstGeom prst="ellipse">
            <a:avLst/>
          </a:prstGeom>
          <a:noFill/>
          <a:ln w="50800">
            <a:solidFill>
              <a:srgbClr val="7304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6597B3F-7F76-615B-5E25-769B717AA131}"/>
              </a:ext>
            </a:extLst>
          </p:cNvPr>
          <p:cNvSpPr txBox="1"/>
          <p:nvPr/>
        </p:nvSpPr>
        <p:spPr>
          <a:xfrm>
            <a:off x="545841" y="4366727"/>
            <a:ext cx="465597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USB-powered cooling fans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r>
              <a:rPr lang="en-GB" dirty="0">
                <a:solidFill>
                  <a:schemeClr val="bg1"/>
                </a:solidFill>
              </a:rPr>
              <a:t>NESDR attached to large aluminium heatsink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r>
              <a:rPr lang="en-GB" dirty="0">
                <a:solidFill>
                  <a:schemeClr val="bg1"/>
                </a:solidFill>
              </a:rPr>
              <a:t>HIB-enabled relay switch to switch in and out 50 ohm dummy load on SAWBird H1 Barebones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2360A7BB-404D-C7C5-057F-07CAD89EF7D4}"/>
              </a:ext>
            </a:extLst>
          </p:cNvPr>
          <p:cNvCxnSpPr>
            <a:endCxn id="8" idx="2"/>
          </p:cNvCxnSpPr>
          <p:nvPr/>
        </p:nvCxnSpPr>
        <p:spPr>
          <a:xfrm flipV="1">
            <a:off x="3228392" y="3648270"/>
            <a:ext cx="3480318" cy="923730"/>
          </a:xfrm>
          <a:prstGeom prst="straightConnector1">
            <a:avLst/>
          </a:prstGeom>
          <a:ln w="666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95035D86-1181-D5E5-8CB0-CA2516CDB84D}"/>
              </a:ext>
            </a:extLst>
          </p:cNvPr>
          <p:cNvCxnSpPr>
            <a:cxnSpLocks/>
          </p:cNvCxnSpPr>
          <p:nvPr/>
        </p:nvCxnSpPr>
        <p:spPr>
          <a:xfrm>
            <a:off x="5085185" y="5756987"/>
            <a:ext cx="2040293" cy="177282"/>
          </a:xfrm>
          <a:prstGeom prst="straightConnector1">
            <a:avLst/>
          </a:prstGeom>
          <a:ln w="666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1EB9F1C-52BC-AFA7-D823-C8433547F58D}"/>
              </a:ext>
            </a:extLst>
          </p:cNvPr>
          <p:cNvCxnSpPr>
            <a:cxnSpLocks/>
          </p:cNvCxnSpPr>
          <p:nvPr/>
        </p:nvCxnSpPr>
        <p:spPr>
          <a:xfrm flipV="1">
            <a:off x="4914123" y="4724400"/>
            <a:ext cx="1685730" cy="331237"/>
          </a:xfrm>
          <a:prstGeom prst="straightConnector1">
            <a:avLst/>
          </a:prstGeom>
          <a:ln w="666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E16CC0F8-0E98-B361-D80E-30523600A650}"/>
              </a:ext>
            </a:extLst>
          </p:cNvPr>
          <p:cNvSpPr/>
          <p:nvPr/>
        </p:nvSpPr>
        <p:spPr>
          <a:xfrm>
            <a:off x="5897432" y="476196"/>
            <a:ext cx="560672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i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Cooling SDR on LRO-H2</a:t>
            </a:r>
          </a:p>
        </p:txBody>
      </p:sp>
    </p:spTree>
    <p:extLst>
      <p:ext uri="{BB962C8B-B14F-4D97-AF65-F5344CB8AC3E}">
        <p14:creationId xmlns:p14="http://schemas.microsoft.com/office/powerpoint/2010/main" val="37761340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E1CA35-39B0-945D-07C2-165C29803C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D7A06E5-3DEE-599A-77BA-A02E24FB588A}"/>
              </a:ext>
            </a:extLst>
          </p:cNvPr>
          <p:cNvSpPr/>
          <p:nvPr/>
        </p:nvSpPr>
        <p:spPr>
          <a:xfrm>
            <a:off x="4931420" y="2967335"/>
            <a:ext cx="23291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LRO-H4</a:t>
            </a:r>
          </a:p>
        </p:txBody>
      </p:sp>
    </p:spTree>
    <p:extLst>
      <p:ext uri="{BB962C8B-B14F-4D97-AF65-F5344CB8AC3E}">
        <p14:creationId xmlns:p14="http://schemas.microsoft.com/office/powerpoint/2010/main" val="4745516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593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19BC6B5-0E2E-9AA2-B712-7D4F6A0E9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0" y="429823"/>
            <a:ext cx="3368352" cy="6082943"/>
          </a:xfrm>
        </p:spPr>
        <p:txBody>
          <a:bodyPr>
            <a:normAutofit/>
          </a:bodyPr>
          <a:lstStyle/>
          <a:p>
            <a:r>
              <a:rPr lang="en-GB" sz="3200" dirty="0">
                <a:solidFill>
                  <a:schemeClr val="bg1"/>
                </a:solidFill>
              </a:rPr>
              <a:t>Harvard University graduate student Harold I. "Doc" Ewen built horn antenna left.</a:t>
            </a:r>
            <a:br>
              <a:rPr lang="en-GB" sz="3200" dirty="0">
                <a:solidFill>
                  <a:schemeClr val="bg1"/>
                </a:solidFill>
              </a:rPr>
            </a:br>
            <a:br>
              <a:rPr lang="en-GB" sz="3200" dirty="0">
                <a:solidFill>
                  <a:schemeClr val="bg1"/>
                </a:solidFill>
              </a:rPr>
            </a:br>
            <a:r>
              <a:rPr lang="en-GB" sz="3200" dirty="0">
                <a:solidFill>
                  <a:schemeClr val="bg1"/>
                </a:solidFill>
              </a:rPr>
              <a:t>Designed to first measure 1420 MHz hyperfine transition line of interstellar hydrogen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802458F7-89E1-6FB5-8097-D16A1B21A7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05627"/>
            <a:ext cx="4400550" cy="565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Ewen-Purcell Horn">
            <a:extLst>
              <a:ext uri="{FF2B5EF4-FFF2-40B4-BE49-F238E27FC236}">
                <a16:creationId xmlns:a16="http://schemas.microsoft.com/office/drawing/2014/main" id="{198CE594-5AFB-A3A8-17D2-737C19AE2A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9" r="10374"/>
          <a:stretch>
            <a:fillRect/>
          </a:stretch>
        </p:blipFill>
        <p:spPr bwMode="auto">
          <a:xfrm>
            <a:off x="8491914" y="363894"/>
            <a:ext cx="2975799" cy="3289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E52B3A2-4BFD-1921-2D4E-B2F93D97A281}"/>
              </a:ext>
            </a:extLst>
          </p:cNvPr>
          <p:cNvSpPr txBox="1">
            <a:spLocks/>
          </p:cNvSpPr>
          <p:nvPr/>
        </p:nvSpPr>
        <p:spPr>
          <a:xfrm>
            <a:off x="7819053" y="3853543"/>
            <a:ext cx="4170783" cy="2883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b="1" dirty="0">
                <a:solidFill>
                  <a:schemeClr val="bg1"/>
                </a:solidFill>
              </a:rPr>
              <a:t>Its physical dimensions were constrained by size of parapet in Harvard's Lyman laboratory where his receiver apparatus was installed.</a:t>
            </a:r>
            <a:br>
              <a:rPr lang="en-GB" sz="2800" b="1" dirty="0">
                <a:solidFill>
                  <a:schemeClr val="bg1"/>
                </a:solidFill>
              </a:rPr>
            </a:br>
            <a:br>
              <a:rPr lang="en-GB" sz="2800" b="1" dirty="0">
                <a:solidFill>
                  <a:schemeClr val="bg1"/>
                </a:solidFill>
              </a:rPr>
            </a:br>
            <a:r>
              <a:rPr lang="en-GB" sz="2800" b="1" dirty="0">
                <a:solidFill>
                  <a:schemeClr val="bg1"/>
                </a:solidFill>
              </a:rPr>
              <a:t>Horn now displayed at Green Bank Observatory, where we are today.</a:t>
            </a:r>
          </a:p>
        </p:txBody>
      </p:sp>
    </p:spTree>
    <p:extLst>
      <p:ext uri="{BB962C8B-B14F-4D97-AF65-F5344CB8AC3E}">
        <p14:creationId xmlns:p14="http://schemas.microsoft.com/office/powerpoint/2010/main" val="20038182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0BA737-54E0-F7C1-C474-9B3E59B095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SETI Horn of Plenty based on scaled version of Ewen’s hydrogen horn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9C23355-D0C3-E6D2-CAD9-18839E44C1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8890"/>
            <a:ext cx="10515600" cy="4351338"/>
          </a:xfrm>
        </p:spPr>
        <p:txBody>
          <a:bodyPr>
            <a:normAutofit fontScale="92500" lnSpcReduction="10000"/>
          </a:bodyPr>
          <a:lstStyle/>
          <a:p>
            <a:r>
              <a:rPr lang="en-GB" dirty="0">
                <a:solidFill>
                  <a:schemeClr val="bg1"/>
                </a:solidFill>
              </a:rPr>
              <a:t>Ewen's horn had gain just under +24 </a:t>
            </a:r>
            <a:r>
              <a:rPr lang="en-GB" dirty="0" err="1">
                <a:solidFill>
                  <a:schemeClr val="bg1"/>
                </a:solidFill>
              </a:rPr>
              <a:t>dBi</a:t>
            </a:r>
            <a:r>
              <a:rPr lang="en-GB" dirty="0">
                <a:solidFill>
                  <a:schemeClr val="bg1"/>
                </a:solidFill>
              </a:rPr>
              <a:t>, with nearly symmetrical pattern producing half-power beamwidth ca. 10 degrees in both e-field &amp; h-field.</a:t>
            </a:r>
          </a:p>
          <a:p>
            <a:r>
              <a:rPr lang="en-GB" dirty="0">
                <a:solidFill>
                  <a:schemeClr val="bg1"/>
                </a:solidFill>
              </a:rPr>
              <a:t>Its size too big for amateur use = 10 feet long.</a:t>
            </a:r>
          </a:p>
          <a:p>
            <a:r>
              <a:rPr lang="en-GB" dirty="0">
                <a:solidFill>
                  <a:schemeClr val="bg1"/>
                </a:solidFill>
              </a:rPr>
              <a:t>SETI opted for 4 feet long &amp; 3 feet wide, based on available materials.</a:t>
            </a:r>
          </a:p>
          <a:p>
            <a:r>
              <a:rPr lang="en-GB" dirty="0">
                <a:solidFill>
                  <a:schemeClr val="bg1"/>
                </a:solidFill>
              </a:rPr>
              <a:t>They chose 26-gauge galvanized sheet steel which was at the time readily available in 3-foot x 4-foot sections, at under $10 per sheet from a local fabricator of heating, ventilation and air-conditioning ductwork.)</a:t>
            </a:r>
          </a:p>
          <a:p>
            <a:r>
              <a:rPr lang="en-GB" dirty="0">
                <a:solidFill>
                  <a:schemeClr val="bg1"/>
                </a:solidFill>
              </a:rPr>
              <a:t>Scaled all remaining dimensions to the horn width and length above, and retained same L-band waveguide dimensions used by Ewen.</a:t>
            </a:r>
          </a:p>
          <a:p>
            <a:r>
              <a:rPr lang="en-GB" dirty="0">
                <a:solidFill>
                  <a:schemeClr val="bg1"/>
                </a:solidFill>
              </a:rPr>
              <a:t>Gain is 3 to 4 dB below Ewen horn, with symmetrical beamwidths of 16 degrees in both planes.</a:t>
            </a:r>
          </a:p>
        </p:txBody>
      </p:sp>
    </p:spTree>
    <p:extLst>
      <p:ext uri="{BB962C8B-B14F-4D97-AF65-F5344CB8AC3E}">
        <p14:creationId xmlns:p14="http://schemas.microsoft.com/office/powerpoint/2010/main" val="35397259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BBA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A4776-2AFC-8222-47D3-97559DD5C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8211" y="5304145"/>
            <a:ext cx="4775718" cy="1325563"/>
          </a:xfrm>
        </p:spPr>
        <p:txBody>
          <a:bodyPr>
            <a:normAutofit fontScale="90000"/>
          </a:bodyPr>
          <a:lstStyle/>
          <a:p>
            <a:r>
              <a:rPr lang="en-GB" dirty="0">
                <a:solidFill>
                  <a:schemeClr val="bg1"/>
                </a:solidFill>
              </a:rPr>
              <a:t>Original prototype of SETI Horn of Plenty</a:t>
            </a: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FA701701-80AF-6A0A-102D-A15946B04A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9A1A0CDF-2BC9-2B2B-2C33-EB1F9340CB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0236" y="0"/>
            <a:ext cx="4193288" cy="3120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9189F4F5-7636-2BE9-ED8B-70790AC87A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775" y="2239347"/>
            <a:ext cx="4061719" cy="2836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9ABEC582-7F36-FA2E-FBD5-87F4D28C66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93"/>
          <a:stretch>
            <a:fillRect/>
          </a:stretch>
        </p:blipFill>
        <p:spPr bwMode="auto">
          <a:xfrm>
            <a:off x="7846267" y="0"/>
            <a:ext cx="4345733" cy="5075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16389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4E832B-660D-E0FF-8179-D505543B2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Astronomy Activities at LRO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E5AF7C-E459-DA70-0970-694CF97AE8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91273"/>
            <a:ext cx="10515600" cy="3685690"/>
          </a:xfrm>
        </p:spPr>
        <p:txBody>
          <a:bodyPr>
            <a:normAutofit fontScale="77500" lnSpcReduction="20000"/>
          </a:bodyPr>
          <a:lstStyle/>
          <a:p>
            <a:r>
              <a:rPr lang="en-GB" dirty="0">
                <a:solidFill>
                  <a:schemeClr val="bg1"/>
                </a:solidFill>
              </a:rPr>
              <a:t>Over the last five years, Lichfield Radio Observatory has developed as a significant amateur radio astronomy observatory in the middle of the UK.</a:t>
            </a:r>
          </a:p>
          <a:p>
            <a:r>
              <a:rPr lang="en-GB" dirty="0">
                <a:solidFill>
                  <a:schemeClr val="bg1"/>
                </a:solidFill>
              </a:rPr>
              <a:t>Observing programmes cover radio astronomy &amp; other activities: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hydrogen line radio astronomy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VLF/SIDs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meteor radio scatter detection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muon detection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Magnetometry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Visual astronomy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deep sky astrophotography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solar astrophotography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spectroscopy.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phase contrast microscopy.</a:t>
            </a:r>
          </a:p>
          <a:p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31877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6C9F86-6AB4-8B7A-288B-50C155A11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76889"/>
            <a:ext cx="10515600" cy="1325563"/>
          </a:xfrm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Theoretically predicted gains of SETI Horn of Plenty (from SETI League website)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6BE3ED9E-9D66-3F04-7B35-BDEA1445F5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" t="41999" b="20225"/>
          <a:stretch>
            <a:fillRect/>
          </a:stretch>
        </p:blipFill>
        <p:spPr bwMode="auto">
          <a:xfrm>
            <a:off x="1062135" y="3217830"/>
            <a:ext cx="10291665" cy="2463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06922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8E73825E-5B59-A03B-D625-AC3502DA7D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09126"/>
            <a:ext cx="7284737" cy="5207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7E6E3332-63DE-3B64-C09E-8874976541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684"/>
          <a:stretch>
            <a:fillRect/>
          </a:stretch>
        </p:blipFill>
        <p:spPr bwMode="auto">
          <a:xfrm>
            <a:off x="7012831" y="643812"/>
            <a:ext cx="4908647" cy="4875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A44B770-2FAD-ABBB-7C2D-DA04B087357F}"/>
              </a:ext>
            </a:extLst>
          </p:cNvPr>
          <p:cNvSpPr/>
          <p:nvPr/>
        </p:nvSpPr>
        <p:spPr>
          <a:xfrm>
            <a:off x="54121" y="5916466"/>
            <a:ext cx="120837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i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Dimensions of SETI League Horn of Plenty</a:t>
            </a:r>
          </a:p>
        </p:txBody>
      </p:sp>
    </p:spTree>
    <p:extLst>
      <p:ext uri="{BB962C8B-B14F-4D97-AF65-F5344CB8AC3E}">
        <p14:creationId xmlns:p14="http://schemas.microsoft.com/office/powerpoint/2010/main" val="20196572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04CC96B7-0362-AA72-A4D8-736F2C5BE4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082" y="937726"/>
            <a:ext cx="6096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017D65A5-8290-2877-4A96-C9EAA9832D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8861" y="937726"/>
            <a:ext cx="3343275" cy="160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>
            <a:extLst>
              <a:ext uri="{FF2B5EF4-FFF2-40B4-BE49-F238E27FC236}">
                <a16:creationId xmlns:a16="http://schemas.microsoft.com/office/drawing/2014/main" id="{F66F0E6C-D1C4-E2B3-7C38-4737A11AC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7918" y="3223726"/>
            <a:ext cx="4572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20418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A1F01A-24DE-7273-2296-5DF9D2BE29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12689-BBBE-D550-DF38-C0AF0474A8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Performance of SETI Horn of Plenty (from SETI website)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AFB90C-CC52-E487-9F0E-291BFBD443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1537"/>
            <a:ext cx="10515600" cy="4351338"/>
          </a:xfrm>
        </p:spPr>
        <p:txBody>
          <a:bodyPr>
            <a:normAutofit/>
          </a:bodyPr>
          <a:lstStyle/>
          <a:p>
            <a:r>
              <a:rPr lang="en-GB" dirty="0"/>
              <a:t>SETI Horn 3-4 dB gain deficit compared to original Ewen horn</a:t>
            </a:r>
          </a:p>
          <a:p>
            <a:r>
              <a:rPr lang="en-GB" dirty="0"/>
              <a:t>BUT offset by &gt;10dB improvement from modern receivers</a:t>
            </a:r>
          </a:p>
          <a:p>
            <a:r>
              <a:rPr lang="en-GB" dirty="0"/>
              <a:t>SETI Horn gain similar to 1m dish.</a:t>
            </a:r>
          </a:p>
          <a:p>
            <a:r>
              <a:rPr lang="en-GB" dirty="0"/>
              <a:t>Horn design may even provide greater signal to noise ratio than expected from gain figures alone, due to:</a:t>
            </a:r>
          </a:p>
          <a:p>
            <a:pPr lvl="1"/>
            <a:r>
              <a:rPr lang="en-GB" dirty="0"/>
              <a:t>excellent broadband impedance match</a:t>
            </a:r>
          </a:p>
          <a:p>
            <a:pPr lvl="1"/>
            <a:r>
              <a:rPr lang="en-GB" dirty="0"/>
              <a:t>inherent lack of overspill</a:t>
            </a:r>
          </a:p>
          <a:p>
            <a:pPr lvl="1"/>
            <a:r>
              <a:rPr lang="en-GB" dirty="0"/>
              <a:t>low sidelobes</a:t>
            </a:r>
          </a:p>
          <a:p>
            <a:pPr lvl="1"/>
            <a:r>
              <a:rPr lang="en-GB" dirty="0">
                <a:sym typeface="Wingdings" panose="05000000000000000000" pitchFamily="2" charset="2"/>
              </a:rPr>
              <a:t> </a:t>
            </a:r>
            <a:r>
              <a:rPr lang="en-GB" dirty="0"/>
              <a:t>ground noise pickup will be significantly less than that of alternative antennas</a:t>
            </a:r>
          </a:p>
        </p:txBody>
      </p:sp>
    </p:spTree>
    <p:extLst>
      <p:ext uri="{BB962C8B-B14F-4D97-AF65-F5344CB8AC3E}">
        <p14:creationId xmlns:p14="http://schemas.microsoft.com/office/powerpoint/2010/main" val="26754444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C85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6432312-51AF-72EE-A8FD-F38944F208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A67E251-E966-3597-8F6E-4A8850ED8D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46" b="17270"/>
          <a:stretch>
            <a:fillRect/>
          </a:stretch>
        </p:blipFill>
        <p:spPr>
          <a:xfrm>
            <a:off x="0" y="0"/>
            <a:ext cx="12192000" cy="4180114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2BE1BD4-C037-741F-A72F-C828966EE7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72" t="10929" r="22083" b="20680"/>
          <a:stretch>
            <a:fillRect/>
          </a:stretch>
        </p:blipFill>
        <p:spPr>
          <a:xfrm rot="5400000">
            <a:off x="772304" y="4410359"/>
            <a:ext cx="2677884" cy="221739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31613DF-3526-AFDC-687B-E70516622D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58" t="11051" r="8708" b="6651"/>
          <a:stretch>
            <a:fillRect/>
          </a:stretch>
        </p:blipFill>
        <p:spPr>
          <a:xfrm rot="5400000">
            <a:off x="4153598" y="4220274"/>
            <a:ext cx="2706619" cy="256883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D7579E6-BBDC-323C-33D9-DEC56F01BD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66" r="15278" b="5185"/>
          <a:stretch>
            <a:fillRect/>
          </a:stretch>
        </p:blipFill>
        <p:spPr>
          <a:xfrm rot="5400000">
            <a:off x="7794859" y="2460859"/>
            <a:ext cx="4984282" cy="3810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0765F4B-0506-A4C2-E5CC-77FF707CCC4D}"/>
              </a:ext>
            </a:extLst>
          </p:cNvPr>
          <p:cNvSpPr/>
          <p:nvPr/>
        </p:nvSpPr>
        <p:spPr>
          <a:xfrm>
            <a:off x="6551867" y="119392"/>
            <a:ext cx="639837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Building the LRO Horn of Plenty</a:t>
            </a:r>
          </a:p>
        </p:txBody>
      </p:sp>
    </p:spTree>
    <p:extLst>
      <p:ext uri="{BB962C8B-B14F-4D97-AF65-F5344CB8AC3E}">
        <p14:creationId xmlns:p14="http://schemas.microsoft.com/office/powerpoint/2010/main" val="25544273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7863173A-AAB4-BD30-A3D1-7D5AD803C6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943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011C236-7BEE-A641-EA31-F804C0DFD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49681" y="802433"/>
            <a:ext cx="3497424" cy="2258008"/>
          </a:xfrm>
        </p:spPr>
        <p:txBody>
          <a:bodyPr>
            <a:normAutofit fontScale="90000"/>
          </a:bodyPr>
          <a:lstStyle/>
          <a:p>
            <a:r>
              <a:rPr lang="en-GB" dirty="0"/>
              <a:t>WR-650 Waveguide used on LRO horn.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EE3AF36-CA97-3070-180C-AD6C12F74D7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791" t="35102" r="60051" b="13470"/>
          <a:stretch>
            <a:fillRect/>
          </a:stretch>
        </p:blipFill>
        <p:spPr>
          <a:xfrm>
            <a:off x="7434943" y="3331029"/>
            <a:ext cx="3554964" cy="3526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65927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C9B2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708BB7-DAC4-1F54-79A3-1591F59405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9E63CA8-72BE-285E-AFDF-1523B63F24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7250" y="857250"/>
            <a:ext cx="6858000" cy="51435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C5C14E1-EA58-0081-F2F7-957ED679A7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7378" y="436311"/>
            <a:ext cx="6186057" cy="463954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6A99983-528E-CE0C-FA23-D177E560249C}"/>
              </a:ext>
            </a:extLst>
          </p:cNvPr>
          <p:cNvSpPr/>
          <p:nvPr/>
        </p:nvSpPr>
        <p:spPr>
          <a:xfrm>
            <a:off x="5367244" y="5498359"/>
            <a:ext cx="67063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Simple wooden mount</a:t>
            </a:r>
          </a:p>
        </p:txBody>
      </p:sp>
    </p:spTree>
    <p:extLst>
      <p:ext uri="{BB962C8B-B14F-4D97-AF65-F5344CB8AC3E}">
        <p14:creationId xmlns:p14="http://schemas.microsoft.com/office/powerpoint/2010/main" val="136283651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C9B2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BF0AFD-9A40-7B0D-6426-DFEBE22A85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F39E497-8536-42BF-30BC-13E571C49A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73"/>
          <a:stretch>
            <a:fillRect/>
          </a:stretch>
        </p:blipFill>
        <p:spPr>
          <a:xfrm>
            <a:off x="3760236" y="0"/>
            <a:ext cx="8431763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EBC9289-AD8D-CDF9-3C12-48B6B2C453DE}"/>
              </a:ext>
            </a:extLst>
          </p:cNvPr>
          <p:cNvSpPr/>
          <p:nvPr/>
        </p:nvSpPr>
        <p:spPr>
          <a:xfrm>
            <a:off x="96817" y="0"/>
            <a:ext cx="3560783" cy="618630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From left to right:</a:t>
            </a:r>
          </a:p>
          <a:p>
            <a:pPr marL="914400" indent="-914400">
              <a:buAutoNum type="arabicPeriod"/>
            </a:pP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Solar Cooker RT.</a:t>
            </a:r>
          </a:p>
          <a:p>
            <a:pPr marL="914400" indent="-914400">
              <a:buAutoNum type="arabicPeriod"/>
            </a:pPr>
            <a:r>
              <a:rPr lang="en-US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Horn of Plenty.</a:t>
            </a:r>
          </a:p>
          <a:p>
            <a:pPr marL="914400" indent="-914400">
              <a:buAutoNum type="arabicPeriod"/>
            </a:pP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Alex Pettit H-Line Yagi.</a:t>
            </a:r>
            <a:endParaRPr lang="en-US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2103175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0B7DB7D0-666F-4721-9368-B583D7A8E6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6" t="3287" r="5304" b="31658"/>
          <a:stretch>
            <a:fillRect/>
          </a:stretch>
        </p:blipFill>
        <p:spPr bwMode="auto">
          <a:xfrm>
            <a:off x="153815" y="1850960"/>
            <a:ext cx="11742716" cy="4792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A1CDF5E-C98A-1ACF-FF18-94A7F934C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3868"/>
            <a:ext cx="10515600" cy="1584973"/>
          </a:xfrm>
        </p:spPr>
        <p:txBody>
          <a:bodyPr>
            <a:normAutofit fontScale="90000"/>
          </a:bodyPr>
          <a:lstStyle/>
          <a:p>
            <a:r>
              <a:rPr lang="en-GB" dirty="0"/>
              <a:t>Calculated max. gain with LRO SETI Horn of Plenty using Nooelec SmarTee XTR SDR = 0.855 dB above background.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FF37D48-D1A7-4A8D-11AD-C755EB69277E}"/>
              </a:ext>
            </a:extLst>
          </p:cNvPr>
          <p:cNvSpPr/>
          <p:nvPr/>
        </p:nvSpPr>
        <p:spPr>
          <a:xfrm>
            <a:off x="4142793" y="2537927"/>
            <a:ext cx="65314" cy="2743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6586AB3-A01D-F4D7-0B24-AE5A62779F67}"/>
              </a:ext>
            </a:extLst>
          </p:cNvPr>
          <p:cNvSpPr/>
          <p:nvPr/>
        </p:nvSpPr>
        <p:spPr>
          <a:xfrm>
            <a:off x="4142793" y="4991878"/>
            <a:ext cx="149289" cy="28924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2FA5624-43BA-1D12-9303-74292C4950CF}"/>
              </a:ext>
            </a:extLst>
          </p:cNvPr>
          <p:cNvSpPr/>
          <p:nvPr/>
        </p:nvSpPr>
        <p:spPr>
          <a:xfrm>
            <a:off x="3284376" y="3713584"/>
            <a:ext cx="130628" cy="3359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6350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9E4CCCF-37D7-DB9D-D333-8EB5FEFDB8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172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4873456-FC00-A29D-F583-29166DDCBE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07CEDD4-68F1-E82D-839E-5AF18DD1236B}"/>
              </a:ext>
            </a:extLst>
          </p:cNvPr>
          <p:cNvSpPr/>
          <p:nvPr/>
        </p:nvSpPr>
        <p:spPr>
          <a:xfrm>
            <a:off x="5592725" y="2060972"/>
            <a:ext cx="6084865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Apache Guacamole - remote log in for LRO computers</a:t>
            </a:r>
          </a:p>
        </p:txBody>
      </p:sp>
    </p:spTree>
    <p:extLst>
      <p:ext uri="{BB962C8B-B14F-4D97-AF65-F5344CB8AC3E}">
        <p14:creationId xmlns:p14="http://schemas.microsoft.com/office/powerpoint/2010/main" val="51414996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F6A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 of water in LRO-H4 covering monopole 010626-edited">
            <a:hlinkClick r:id="" action="ppaction://media"/>
            <a:extLst>
              <a:ext uri="{FF2B5EF4-FFF2-40B4-BE49-F238E27FC236}">
                <a16:creationId xmlns:a16="http://schemas.microsoft.com/office/drawing/2014/main" id="{6F91D009-D4D6-4166-B9DE-5BE440BC42E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-1223047"/>
            <a:ext cx="6830009" cy="1214223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065872C-9A9A-FB3F-286A-1E885A0CBFD7}"/>
              </a:ext>
            </a:extLst>
          </p:cNvPr>
          <p:cNvSpPr/>
          <p:nvPr/>
        </p:nvSpPr>
        <p:spPr>
          <a:xfrm>
            <a:off x="7228697" y="889843"/>
            <a:ext cx="4514850" cy="50783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rgbClr val="FFF9EF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Water slopping around in bottom</a:t>
            </a:r>
          </a:p>
          <a:p>
            <a:pPr algn="ctr"/>
            <a:r>
              <a:rPr lang="en-US" sz="54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rgbClr val="FFF9EF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WR-650 waveguide on horn of plenty</a:t>
            </a:r>
          </a:p>
        </p:txBody>
      </p:sp>
    </p:spTree>
    <p:extLst>
      <p:ext uri="{BB962C8B-B14F-4D97-AF65-F5344CB8AC3E}">
        <p14:creationId xmlns:p14="http://schemas.microsoft.com/office/powerpoint/2010/main" val="228706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54F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69BB286-A858-B760-13EE-346BD52B2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9729" y="-15054"/>
            <a:ext cx="7715582" cy="6858000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FB15D72-796E-81FE-7422-8ACD28AE6397}"/>
              </a:ext>
            </a:extLst>
          </p:cNvPr>
          <p:cNvCxnSpPr>
            <a:cxnSpLocks/>
          </p:cNvCxnSpPr>
          <p:nvPr/>
        </p:nvCxnSpPr>
        <p:spPr>
          <a:xfrm flipH="1" flipV="1">
            <a:off x="9078686" y="1156996"/>
            <a:ext cx="1698171" cy="1819469"/>
          </a:xfrm>
          <a:prstGeom prst="straightConnector1">
            <a:avLst/>
          </a:prstGeom>
          <a:ln w="539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195ABFD-90E2-E08C-07B8-2BEEFC97C1E5}"/>
              </a:ext>
            </a:extLst>
          </p:cNvPr>
          <p:cNvCxnSpPr>
            <a:cxnSpLocks/>
          </p:cNvCxnSpPr>
          <p:nvPr/>
        </p:nvCxnSpPr>
        <p:spPr>
          <a:xfrm flipH="1">
            <a:off x="9287070" y="3237722"/>
            <a:ext cx="1489787" cy="2699657"/>
          </a:xfrm>
          <a:prstGeom prst="straightConnector1">
            <a:avLst/>
          </a:prstGeom>
          <a:ln w="539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948D3439-A838-976D-58AC-8E65805FF9DF}"/>
              </a:ext>
            </a:extLst>
          </p:cNvPr>
          <p:cNvSpPr/>
          <p:nvPr/>
        </p:nvSpPr>
        <p:spPr>
          <a:xfrm>
            <a:off x="8920065" y="1082351"/>
            <a:ext cx="149290" cy="17728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9BEB9E2-FA41-201A-524C-99A69AEDE534}"/>
              </a:ext>
            </a:extLst>
          </p:cNvPr>
          <p:cNvSpPr/>
          <p:nvPr/>
        </p:nvSpPr>
        <p:spPr>
          <a:xfrm>
            <a:off x="9137780" y="5848738"/>
            <a:ext cx="149290" cy="17728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1848EAD-9E56-03B7-0C1C-9F19DD26A850}"/>
              </a:ext>
            </a:extLst>
          </p:cNvPr>
          <p:cNvSpPr txBox="1"/>
          <p:nvPr/>
        </p:nvSpPr>
        <p:spPr>
          <a:xfrm>
            <a:off x="10683551" y="2644170"/>
            <a:ext cx="128432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solidFill>
                  <a:schemeClr val="bg1"/>
                </a:solidFill>
              </a:rPr>
              <a:t>Holes</a:t>
            </a:r>
          </a:p>
          <a:p>
            <a:r>
              <a:rPr lang="en-GB" sz="3200" dirty="0">
                <a:solidFill>
                  <a:schemeClr val="bg1"/>
                </a:solidFill>
              </a:rPr>
              <a:t>Drilled</a:t>
            </a:r>
          </a:p>
          <a:p>
            <a:r>
              <a:rPr lang="en-GB" sz="3200" dirty="0">
                <a:solidFill>
                  <a:schemeClr val="bg1"/>
                </a:solidFill>
              </a:rPr>
              <a:t>Here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3E48642-E8E8-AB05-156B-C5B004A8C86B}"/>
              </a:ext>
            </a:extLst>
          </p:cNvPr>
          <p:cNvSpPr txBox="1"/>
          <p:nvPr/>
        </p:nvSpPr>
        <p:spPr>
          <a:xfrm>
            <a:off x="5187537" y="2066730"/>
            <a:ext cx="259098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chemeClr val="bg1"/>
                </a:solidFill>
              </a:rPr>
              <a:t>Other side of waveguide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BB120EEA-1AEB-55D8-E258-EF3E29CE103A}"/>
              </a:ext>
            </a:extLst>
          </p:cNvPr>
          <p:cNvCxnSpPr>
            <a:cxnSpLocks/>
            <a:stCxn id="14" idx="1"/>
          </p:cNvCxnSpPr>
          <p:nvPr/>
        </p:nvCxnSpPr>
        <p:spPr>
          <a:xfrm flipH="1">
            <a:off x="4590661" y="2605339"/>
            <a:ext cx="596876" cy="0"/>
          </a:xfrm>
          <a:prstGeom prst="straightConnector1">
            <a:avLst/>
          </a:prstGeom>
          <a:ln w="539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1104CBD2-EEC2-CB87-C120-D4B4F334B570}"/>
              </a:ext>
            </a:extLst>
          </p:cNvPr>
          <p:cNvCxnSpPr>
            <a:cxnSpLocks/>
          </p:cNvCxnSpPr>
          <p:nvPr/>
        </p:nvCxnSpPr>
        <p:spPr>
          <a:xfrm>
            <a:off x="7445829" y="2605339"/>
            <a:ext cx="929573" cy="0"/>
          </a:xfrm>
          <a:prstGeom prst="straightConnector1">
            <a:avLst/>
          </a:prstGeom>
          <a:ln w="539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22970A22-A79D-3335-1B11-36239B55D3B9}"/>
              </a:ext>
            </a:extLst>
          </p:cNvPr>
          <p:cNvSpPr txBox="1"/>
          <p:nvPr/>
        </p:nvSpPr>
        <p:spPr>
          <a:xfrm>
            <a:off x="3800385" y="3916229"/>
            <a:ext cx="51196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i="1" dirty="0">
                <a:solidFill>
                  <a:srgbClr val="FF0000"/>
                </a:solidFill>
              </a:rPr>
              <a:t>Top                  Bottom</a:t>
            </a:r>
          </a:p>
        </p:txBody>
      </p:sp>
    </p:spTree>
    <p:extLst>
      <p:ext uri="{BB962C8B-B14F-4D97-AF65-F5344CB8AC3E}">
        <p14:creationId xmlns:p14="http://schemas.microsoft.com/office/powerpoint/2010/main" val="223784151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16985B6-DF75-6C59-0524-97637D969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6504"/>
            <a:ext cx="10515600" cy="1325563"/>
          </a:xfrm>
        </p:spPr>
        <p:txBody>
          <a:bodyPr/>
          <a:lstStyle/>
          <a:p>
            <a:r>
              <a:rPr lang="en-GB" dirty="0"/>
              <a:t>Back in action after drilling 2 small holes at back of waveguide – 10 bits (1024 FFT bins)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F0CDE5E-A35A-7220-7167-9A3DE289D28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9847" t="29932" r="23699" b="21905"/>
          <a:stretch>
            <a:fillRect/>
          </a:stretch>
        </p:blipFill>
        <p:spPr>
          <a:xfrm>
            <a:off x="1987421" y="1709348"/>
            <a:ext cx="8630816" cy="5033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54234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D0606F4-75E1-BA61-4DED-56456D83CD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0" y="-1714500"/>
            <a:ext cx="18288000" cy="10287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FCBDE8-2A36-D1B8-B06B-4507082A12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175" y="5708650"/>
            <a:ext cx="10515600" cy="1325563"/>
          </a:xfrm>
        </p:spPr>
        <p:txBody>
          <a:bodyPr/>
          <a:lstStyle/>
          <a:p>
            <a:r>
              <a:rPr lang="en-GB" dirty="0"/>
              <a:t>Increasing FFT further to FFT 12 = 4096 bins</a:t>
            </a:r>
          </a:p>
        </p:txBody>
      </p:sp>
    </p:spTree>
    <p:extLst>
      <p:ext uri="{BB962C8B-B14F-4D97-AF65-F5344CB8AC3E}">
        <p14:creationId xmlns:p14="http://schemas.microsoft.com/office/powerpoint/2010/main" val="196371591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5932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E0C43E-6E3C-4564-D1EA-FF8818DB1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9E63CA8-72BE-285E-AFDF-1523B63F24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72072" y="857250"/>
            <a:ext cx="6858000" cy="51435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0611DF8-0902-9992-D198-73D8E1F50114}"/>
              </a:ext>
            </a:extLst>
          </p:cNvPr>
          <p:cNvSpPr/>
          <p:nvPr/>
        </p:nvSpPr>
        <p:spPr>
          <a:xfrm>
            <a:off x="151716" y="4589306"/>
            <a:ext cx="1164562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i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Results of initial mapping attempt</a:t>
            </a:r>
          </a:p>
          <a:p>
            <a:pPr algn="ctr"/>
            <a:r>
              <a:rPr lang="en-US" sz="5400" b="1" i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LRO-H4, LRO </a:t>
            </a:r>
            <a:r>
              <a:rPr lang="en-US" sz="5400" b="1" i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SETI League Horn of Plenty</a:t>
            </a:r>
          </a:p>
        </p:txBody>
      </p:sp>
    </p:spTree>
    <p:extLst>
      <p:ext uri="{BB962C8B-B14F-4D97-AF65-F5344CB8AC3E}">
        <p14:creationId xmlns:p14="http://schemas.microsoft.com/office/powerpoint/2010/main" val="355227304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7CB8BE-1923-D959-0595-3CDDC2315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F5EC6B4-A2C4-D801-F342-159DEA8505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96" t="72892" r="14757"/>
          <a:stretch>
            <a:fillRect/>
          </a:stretch>
        </p:blipFill>
        <p:spPr>
          <a:xfrm>
            <a:off x="156572" y="3429000"/>
            <a:ext cx="12074915" cy="292048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55F824E-C956-F8EC-DA0C-69706A9A6D7F}"/>
              </a:ext>
            </a:extLst>
          </p:cNvPr>
          <p:cNvSpPr/>
          <p:nvPr/>
        </p:nvSpPr>
        <p:spPr>
          <a:xfrm>
            <a:off x="-39487" y="86613"/>
            <a:ext cx="1227097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Shows Milky Way moving above and below beam of telescope every 24 hours</a:t>
            </a:r>
          </a:p>
        </p:txBody>
      </p:sp>
    </p:spTree>
    <p:extLst>
      <p:ext uri="{BB962C8B-B14F-4D97-AF65-F5344CB8AC3E}">
        <p14:creationId xmlns:p14="http://schemas.microsoft.com/office/powerpoint/2010/main" val="400628597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F58868-EF42-D109-644C-70C672F27C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19CBE97-F293-C001-1E06-F3FABA501F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930" y="178893"/>
            <a:ext cx="10730204" cy="627580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0EC85EA-33C7-6E96-119C-60B1CD62F091}"/>
              </a:ext>
            </a:extLst>
          </p:cNvPr>
          <p:cNvSpPr/>
          <p:nvPr/>
        </p:nvSpPr>
        <p:spPr>
          <a:xfrm>
            <a:off x="181947" y="1997839"/>
            <a:ext cx="2589245" cy="39703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LOT OF RFI!!</a:t>
            </a:r>
          </a:p>
          <a:p>
            <a:pPr algn="ctr"/>
            <a:endParaRPr lang="en-US" sz="36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pPr algn="ctr"/>
            <a:r>
              <a:rPr lang="en-US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The series of overlapping curves obscured by RFI spikes</a:t>
            </a:r>
          </a:p>
        </p:txBody>
      </p:sp>
    </p:spTree>
    <p:extLst>
      <p:ext uri="{BB962C8B-B14F-4D97-AF65-F5344CB8AC3E}">
        <p14:creationId xmlns:p14="http://schemas.microsoft.com/office/powerpoint/2010/main" val="341761284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3768C53-59E8-A87F-4B77-0037F11CC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44" y="219075"/>
            <a:ext cx="11797578" cy="6276975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F2337A89-65DC-2390-1780-C67015D4BA3A}"/>
              </a:ext>
            </a:extLst>
          </p:cNvPr>
          <p:cNvSpPr/>
          <p:nvPr/>
        </p:nvSpPr>
        <p:spPr>
          <a:xfrm>
            <a:off x="3714750" y="3171825"/>
            <a:ext cx="4248150" cy="2266950"/>
          </a:xfrm>
          <a:prstGeom prst="ellipse">
            <a:avLst/>
          </a:prstGeom>
          <a:noFill/>
          <a:ln w="508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DE95F6F-E291-5539-46F2-3CF5550075FA}"/>
              </a:ext>
            </a:extLst>
          </p:cNvPr>
          <p:cNvSpPr/>
          <p:nvPr/>
        </p:nvSpPr>
        <p:spPr>
          <a:xfrm>
            <a:off x="3837658" y="733425"/>
            <a:ext cx="4248150" cy="2266950"/>
          </a:xfrm>
          <a:prstGeom prst="ellipse">
            <a:avLst/>
          </a:prstGeom>
          <a:noFill/>
          <a:ln w="508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365DEA-A8F9-D20B-70F6-F726097431FE}"/>
              </a:ext>
            </a:extLst>
          </p:cNvPr>
          <p:cNvSpPr txBox="1"/>
          <p:nvPr/>
        </p:nvSpPr>
        <p:spPr>
          <a:xfrm>
            <a:off x="10029825" y="2390775"/>
            <a:ext cx="1647825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Reasonable series of traces.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These traces show small peaks but lot RFI possibly due to trees in beam of telescope at lower elevations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94E21F6E-AD79-722C-FEAD-5B3A711A397E}"/>
              </a:ext>
            </a:extLst>
          </p:cNvPr>
          <p:cNvCxnSpPr/>
          <p:nvPr/>
        </p:nvCxnSpPr>
        <p:spPr>
          <a:xfrm flipH="1" flipV="1">
            <a:off x="7962900" y="2276475"/>
            <a:ext cx="1943100" cy="504825"/>
          </a:xfrm>
          <a:prstGeom prst="straightConnector1">
            <a:avLst/>
          </a:prstGeom>
          <a:ln w="603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1CAF3D8-DEBE-8790-61E7-887D3E368015}"/>
              </a:ext>
            </a:extLst>
          </p:cNvPr>
          <p:cNvCxnSpPr/>
          <p:nvPr/>
        </p:nvCxnSpPr>
        <p:spPr>
          <a:xfrm flipH="1" flipV="1">
            <a:off x="7962900" y="4386262"/>
            <a:ext cx="1943100" cy="504825"/>
          </a:xfrm>
          <a:prstGeom prst="straightConnector1">
            <a:avLst/>
          </a:prstGeom>
          <a:ln w="603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67045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2A12222-F6E9-1055-5BF7-A8370FD229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491" y="145642"/>
            <a:ext cx="10117100" cy="6566716"/>
          </a:xfrm>
          <a:prstGeom prst="rect">
            <a:avLst/>
          </a:prstGeom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27AD4871-1E2F-86D9-6DAD-32589102E0B1}"/>
              </a:ext>
            </a:extLst>
          </p:cNvPr>
          <p:cNvCxnSpPr/>
          <p:nvPr/>
        </p:nvCxnSpPr>
        <p:spPr>
          <a:xfrm flipV="1">
            <a:off x="9479320" y="857250"/>
            <a:ext cx="0" cy="5143500"/>
          </a:xfrm>
          <a:prstGeom prst="straightConnector1">
            <a:avLst/>
          </a:prstGeom>
          <a:ln w="730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2275AF96-BCD2-81AB-C980-AA9C8F2AE12C}"/>
              </a:ext>
            </a:extLst>
          </p:cNvPr>
          <p:cNvSpPr/>
          <p:nvPr/>
        </p:nvSpPr>
        <p:spPr>
          <a:xfrm>
            <a:off x="9544633" y="1259833"/>
            <a:ext cx="2416627" cy="39703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Processing occurs in this direction from bottom to top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D130D59-A2D4-33E2-5ABA-0D69B5DD797E}"/>
              </a:ext>
            </a:extLst>
          </p:cNvPr>
          <p:cNvCxnSpPr>
            <a:cxnSpLocks/>
          </p:cNvCxnSpPr>
          <p:nvPr/>
        </p:nvCxnSpPr>
        <p:spPr>
          <a:xfrm flipV="1">
            <a:off x="1082351" y="4954555"/>
            <a:ext cx="494522" cy="951723"/>
          </a:xfrm>
          <a:prstGeom prst="straightConnector1">
            <a:avLst/>
          </a:prstGeom>
          <a:ln w="444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B7379197-AF8A-106F-F50C-6DFB9D0FDC42}"/>
              </a:ext>
            </a:extLst>
          </p:cNvPr>
          <p:cNvSpPr txBox="1"/>
          <p:nvPr/>
        </p:nvSpPr>
        <p:spPr>
          <a:xfrm>
            <a:off x="335902" y="5906278"/>
            <a:ext cx="19048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err="1"/>
              <a:t>AntRaw</a:t>
            </a:r>
            <a:r>
              <a:rPr lang="en-GB" i="1" dirty="0"/>
              <a:t> =</a:t>
            </a:r>
          </a:p>
          <a:p>
            <a:r>
              <a:rPr lang="en-GB" i="1" dirty="0"/>
              <a:t>Raw antenna data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3A7ABA2-5D5C-A97A-ECCB-D9D6E71C4E8D}"/>
              </a:ext>
            </a:extLst>
          </p:cNvPr>
          <p:cNvCxnSpPr>
            <a:cxnSpLocks/>
          </p:cNvCxnSpPr>
          <p:nvPr/>
        </p:nvCxnSpPr>
        <p:spPr>
          <a:xfrm flipV="1">
            <a:off x="709127" y="2976465"/>
            <a:ext cx="1250302" cy="1595535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3A2BF0F2-FA00-B544-461D-8CBB2E867AC5}"/>
              </a:ext>
            </a:extLst>
          </p:cNvPr>
          <p:cNvSpPr txBox="1"/>
          <p:nvPr/>
        </p:nvSpPr>
        <p:spPr>
          <a:xfrm>
            <a:off x="93454" y="4354390"/>
            <a:ext cx="14927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/>
              <a:t>Ref=</a:t>
            </a:r>
          </a:p>
          <a:p>
            <a:r>
              <a:rPr lang="en-GB" i="1" dirty="0"/>
              <a:t>introduction of reference sample</a:t>
            </a:r>
          </a:p>
        </p:txBody>
      </p:sp>
    </p:spTree>
    <p:extLst>
      <p:ext uri="{BB962C8B-B14F-4D97-AF65-F5344CB8AC3E}">
        <p14:creationId xmlns:p14="http://schemas.microsoft.com/office/powerpoint/2010/main" val="400619401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8B0D06-C98D-99DF-56A8-B338722A1D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4E1AFC3-DF86-67CC-6816-705D26C252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72" y="513183"/>
            <a:ext cx="10773957" cy="5916921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E4D76D0C-19E5-477E-5754-3CA456F16750}"/>
              </a:ext>
            </a:extLst>
          </p:cNvPr>
          <p:cNvSpPr/>
          <p:nvPr/>
        </p:nvSpPr>
        <p:spPr>
          <a:xfrm>
            <a:off x="5934269" y="1352939"/>
            <a:ext cx="2323323" cy="3303037"/>
          </a:xfrm>
          <a:prstGeom prst="ellipse">
            <a:avLst/>
          </a:prstGeom>
          <a:noFill/>
          <a:ln w="412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173C8BB8-6E56-DA13-FAD4-C3B0104EA74B}"/>
              </a:ext>
            </a:extLst>
          </p:cNvPr>
          <p:cNvCxnSpPr/>
          <p:nvPr/>
        </p:nvCxnSpPr>
        <p:spPr>
          <a:xfrm flipH="1" flipV="1">
            <a:off x="8154955" y="3788229"/>
            <a:ext cx="1968759" cy="59715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D3BBFD2C-0A34-095E-E588-1326CFFB429F}"/>
              </a:ext>
            </a:extLst>
          </p:cNvPr>
          <p:cNvSpPr txBox="1"/>
          <p:nvPr/>
        </p:nvSpPr>
        <p:spPr>
          <a:xfrm>
            <a:off x="10123714" y="3966482"/>
            <a:ext cx="161458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Mis-match between data peaks and position of Milky Way on background map</a:t>
            </a:r>
          </a:p>
        </p:txBody>
      </p:sp>
    </p:spTree>
    <p:extLst>
      <p:ext uri="{BB962C8B-B14F-4D97-AF65-F5344CB8AC3E}">
        <p14:creationId xmlns:p14="http://schemas.microsoft.com/office/powerpoint/2010/main" val="858489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E7352BC-97BC-8724-FA07-28D5B60D2C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04078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8D038C6-5CF4-E36A-9EDC-04A3E5166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2049E0-507F-E8A8-FC37-6955683172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112579"/>
            <a:ext cx="10515600" cy="2852737"/>
          </a:xfrm>
        </p:spPr>
        <p:txBody>
          <a:bodyPr/>
          <a:lstStyle/>
          <a:p>
            <a:r>
              <a:rPr lang="en-GB" dirty="0">
                <a:solidFill>
                  <a:srgbClr val="FF0000"/>
                </a:solidFill>
              </a:rPr>
              <a:t>In spite of all these problems, I obtained following results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76347D-FA21-EEE0-6D42-5DF9079016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919401"/>
            <a:ext cx="10515600" cy="1500187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Shows how effective clever processing of H-Line by Ted Cline’s ezRA is at overcoming the local RFI to present reasonable results.</a:t>
            </a:r>
          </a:p>
        </p:txBody>
      </p:sp>
    </p:spTree>
    <p:extLst>
      <p:ext uri="{BB962C8B-B14F-4D97-AF65-F5344CB8AC3E}">
        <p14:creationId xmlns:p14="http://schemas.microsoft.com/office/powerpoint/2010/main" val="160180109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FC81D3-287C-D5E8-D422-5AF9D94C68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5E53181-03EB-938F-8688-879C568939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681" y="646580"/>
            <a:ext cx="11135176" cy="542286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67BCAFA-F9E5-ED8D-341A-6A30ED9FE2B9}"/>
              </a:ext>
            </a:extLst>
          </p:cNvPr>
          <p:cNvSpPr/>
          <p:nvPr/>
        </p:nvSpPr>
        <p:spPr>
          <a:xfrm>
            <a:off x="5383763" y="3610947"/>
            <a:ext cx="2034074" cy="1539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120085D-A25B-A791-3E0A-6FB2A989E089}"/>
              </a:ext>
            </a:extLst>
          </p:cNvPr>
          <p:cNvCxnSpPr/>
          <p:nvPr/>
        </p:nvCxnSpPr>
        <p:spPr>
          <a:xfrm flipV="1">
            <a:off x="5934269" y="1073020"/>
            <a:ext cx="0" cy="479593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>
            <a:extLst>
              <a:ext uri="{FF2B5EF4-FFF2-40B4-BE49-F238E27FC236}">
                <a16:creationId xmlns:a16="http://schemas.microsoft.com/office/drawing/2014/main" id="{81A6548F-6699-C7E8-7BEB-87AEFAF5C93E}"/>
              </a:ext>
            </a:extLst>
          </p:cNvPr>
          <p:cNvSpPr/>
          <p:nvPr/>
        </p:nvSpPr>
        <p:spPr>
          <a:xfrm>
            <a:off x="4982549" y="2122836"/>
            <a:ext cx="844415" cy="1539551"/>
          </a:xfrm>
          <a:prstGeom prst="ellipse">
            <a:avLst/>
          </a:prstGeom>
          <a:noFill/>
          <a:ln w="2222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8" name="Connector: Elbow 7">
            <a:extLst>
              <a:ext uri="{FF2B5EF4-FFF2-40B4-BE49-F238E27FC236}">
                <a16:creationId xmlns:a16="http://schemas.microsoft.com/office/drawing/2014/main" id="{A4BD4EF6-256B-5D41-D8AD-CA64E97AAF4D}"/>
              </a:ext>
            </a:extLst>
          </p:cNvPr>
          <p:cNvCxnSpPr>
            <a:cxnSpLocks/>
          </p:cNvCxnSpPr>
          <p:nvPr/>
        </p:nvCxnSpPr>
        <p:spPr>
          <a:xfrm flipV="1">
            <a:off x="1530220" y="3662387"/>
            <a:ext cx="3853543" cy="2290544"/>
          </a:xfrm>
          <a:prstGeom prst="bentConnector3">
            <a:avLst>
              <a:gd name="adj1" fmla="val 97700"/>
            </a:avLst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2911BCB0-BB7D-791D-DFBC-B58BB86D4667}"/>
              </a:ext>
            </a:extLst>
          </p:cNvPr>
          <p:cNvSpPr txBox="1"/>
          <p:nvPr/>
        </p:nvSpPr>
        <p:spPr>
          <a:xfrm>
            <a:off x="257502" y="4637314"/>
            <a:ext cx="183255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/>
              <a:t>Although only small amount data collected so far, Milky Way arm already starting to appear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DD89FC0E-84D3-F4CD-F921-87042C3FDFF2}"/>
              </a:ext>
            </a:extLst>
          </p:cNvPr>
          <p:cNvCxnSpPr/>
          <p:nvPr/>
        </p:nvCxnSpPr>
        <p:spPr>
          <a:xfrm flipH="1">
            <a:off x="6096000" y="2621902"/>
            <a:ext cx="4298302" cy="13062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8DDA2F0-7A81-6968-92A5-9E363EF5EEFC}"/>
              </a:ext>
            </a:extLst>
          </p:cNvPr>
          <p:cNvCxnSpPr>
            <a:cxnSpLocks/>
          </p:cNvCxnSpPr>
          <p:nvPr/>
        </p:nvCxnSpPr>
        <p:spPr>
          <a:xfrm flipH="1" flipV="1">
            <a:off x="6018405" y="3470987"/>
            <a:ext cx="4375897" cy="28925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1B154356-481D-5C60-9790-B55E3D8F76F2}"/>
              </a:ext>
            </a:extLst>
          </p:cNvPr>
          <p:cNvSpPr txBox="1"/>
          <p:nvPr/>
        </p:nvSpPr>
        <p:spPr>
          <a:xfrm>
            <a:off x="10450365" y="2366865"/>
            <a:ext cx="10935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/>
              <a:t>Centre of Milky Way</a:t>
            </a:r>
          </a:p>
          <a:p>
            <a:endParaRPr lang="en-GB" i="1" dirty="0"/>
          </a:p>
          <a:p>
            <a:r>
              <a:rPr lang="en-GB" i="1" dirty="0"/>
              <a:t>Our Solar System.</a:t>
            </a:r>
          </a:p>
        </p:txBody>
      </p:sp>
    </p:spTree>
    <p:extLst>
      <p:ext uri="{BB962C8B-B14F-4D97-AF65-F5344CB8AC3E}">
        <p14:creationId xmlns:p14="http://schemas.microsoft.com/office/powerpoint/2010/main" val="367583196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FA100B-9C49-F680-6B5D-34E1DB1A87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7D63C2C-A767-7152-AE87-0B5D98633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191259"/>
            <a:ext cx="11367243" cy="6252429"/>
          </a:xfrm>
          <a:prstGeom prst="rect">
            <a:avLst/>
          </a:prstGeom>
        </p:spPr>
      </p:pic>
      <p:sp>
        <p:nvSpPr>
          <p:cNvPr id="2" name="Arc 1">
            <a:extLst>
              <a:ext uri="{FF2B5EF4-FFF2-40B4-BE49-F238E27FC236}">
                <a16:creationId xmlns:a16="http://schemas.microsoft.com/office/drawing/2014/main" id="{12F26C67-0964-4E47-B4EC-A331ECDA5D1D}"/>
              </a:ext>
            </a:extLst>
          </p:cNvPr>
          <p:cNvSpPr/>
          <p:nvPr/>
        </p:nvSpPr>
        <p:spPr>
          <a:xfrm rot="7917630">
            <a:off x="837599" y="-485919"/>
            <a:ext cx="11555491" cy="3276600"/>
          </a:xfrm>
          <a:prstGeom prst="arc">
            <a:avLst>
              <a:gd name="adj1" fmla="val 14486181"/>
              <a:gd name="adj2" fmla="val 20880340"/>
            </a:avLst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441962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843101C-E598-7C08-AFBE-10F27BA8D3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1911" y="207165"/>
            <a:ext cx="9431290" cy="501797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C3F8ACC-2CE3-C09D-4090-D954D033D1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09" t="6605" r="20012"/>
          <a:stretch>
            <a:fillRect/>
          </a:stretch>
        </p:blipFill>
        <p:spPr>
          <a:xfrm>
            <a:off x="195942" y="4254759"/>
            <a:ext cx="3093659" cy="2344116"/>
          </a:xfrm>
          <a:prstGeom prst="rect">
            <a:avLst/>
          </a:prstGeom>
        </p:spPr>
      </p:pic>
      <p:sp>
        <p:nvSpPr>
          <p:cNvPr id="6" name="Freeform: Shape 5">
            <a:extLst>
              <a:ext uri="{FF2B5EF4-FFF2-40B4-BE49-F238E27FC236}">
                <a16:creationId xmlns:a16="http://schemas.microsoft.com/office/drawing/2014/main" id="{C50B7DCC-EAE1-3864-06C9-D95D54DAA1B4}"/>
              </a:ext>
            </a:extLst>
          </p:cNvPr>
          <p:cNvSpPr/>
          <p:nvPr/>
        </p:nvSpPr>
        <p:spPr>
          <a:xfrm>
            <a:off x="6096000" y="1138335"/>
            <a:ext cx="2889379" cy="1492898"/>
          </a:xfrm>
          <a:custGeom>
            <a:avLst/>
            <a:gdLst>
              <a:gd name="connsiteX0" fmla="*/ 0 w 2306925"/>
              <a:gd name="connsiteY0" fmla="*/ 488654 h 488654"/>
              <a:gd name="connsiteX1" fmla="*/ 802433 w 2306925"/>
              <a:gd name="connsiteY1" fmla="*/ 190075 h 488654"/>
              <a:gd name="connsiteX2" fmla="*/ 2099388 w 2306925"/>
              <a:gd name="connsiteY2" fmla="*/ 12793 h 488654"/>
              <a:gd name="connsiteX3" fmla="*/ 2295331 w 2306925"/>
              <a:gd name="connsiteY3" fmla="*/ 12793 h 488654"/>
              <a:gd name="connsiteX4" fmla="*/ 2267339 w 2306925"/>
              <a:gd name="connsiteY4" fmla="*/ 3463 h 488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6925" h="488654">
                <a:moveTo>
                  <a:pt x="0" y="488654"/>
                </a:moveTo>
                <a:cubicBezTo>
                  <a:pt x="226267" y="379019"/>
                  <a:pt x="452535" y="269385"/>
                  <a:pt x="802433" y="190075"/>
                </a:cubicBezTo>
                <a:cubicBezTo>
                  <a:pt x="1152331" y="110765"/>
                  <a:pt x="1850572" y="42340"/>
                  <a:pt x="2099388" y="12793"/>
                </a:cubicBezTo>
                <a:cubicBezTo>
                  <a:pt x="2348204" y="-16754"/>
                  <a:pt x="2267339" y="14348"/>
                  <a:pt x="2295331" y="12793"/>
                </a:cubicBezTo>
                <a:cubicBezTo>
                  <a:pt x="2323323" y="11238"/>
                  <a:pt x="2295331" y="7350"/>
                  <a:pt x="2267339" y="3463"/>
                </a:cubicBezTo>
              </a:path>
            </a:pathLst>
          </a:custGeom>
          <a:noFill/>
          <a:ln w="444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B21EE37-4AF7-5644-CE43-866508E89E08}"/>
              </a:ext>
            </a:extLst>
          </p:cNvPr>
          <p:cNvSpPr/>
          <p:nvPr/>
        </p:nvSpPr>
        <p:spPr>
          <a:xfrm>
            <a:off x="8892073" y="998376"/>
            <a:ext cx="205274" cy="2985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206877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06C883C-2BB0-9E19-81D0-0F9A74B3B2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43887B-3F96-EBD8-F837-4CA7510B6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122006"/>
            <a:ext cx="10515600" cy="2852737"/>
          </a:xfrm>
        </p:spPr>
        <p:txBody>
          <a:bodyPr/>
          <a:lstStyle/>
          <a:p>
            <a:r>
              <a:rPr lang="en-GB" dirty="0">
                <a:solidFill>
                  <a:srgbClr val="FF0000"/>
                </a:solidFill>
              </a:rPr>
              <a:t>Hot off the press! Latest results from the LRO SETI Horn of Plenty (LRO-H4)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511453-0134-AD5C-5BA3-BBC20DEA1C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I have now had much greater success with this radio telescope (latest results 27/7/2026 – this data is not in the version of these slides in your conference pack).</a:t>
            </a:r>
          </a:p>
        </p:txBody>
      </p:sp>
    </p:spTree>
    <p:extLst>
      <p:ext uri="{BB962C8B-B14F-4D97-AF65-F5344CB8AC3E}">
        <p14:creationId xmlns:p14="http://schemas.microsoft.com/office/powerpoint/2010/main" val="289126063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5AA5CD5-9962-65DD-8F1A-7B5AF2F0D7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4093"/>
            <a:ext cx="12192000" cy="6625051"/>
          </a:xfrm>
          <a:prstGeom prst="rect">
            <a:avLst/>
          </a:prstGeom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5797701A-FCA2-4B36-3453-343B436CC307}"/>
              </a:ext>
            </a:extLst>
          </p:cNvPr>
          <p:cNvCxnSpPr>
            <a:cxnSpLocks/>
          </p:cNvCxnSpPr>
          <p:nvPr/>
        </p:nvCxnSpPr>
        <p:spPr>
          <a:xfrm flipV="1">
            <a:off x="4683967" y="3023118"/>
            <a:ext cx="65315" cy="1390262"/>
          </a:xfrm>
          <a:prstGeom prst="straightConnector1">
            <a:avLst/>
          </a:prstGeom>
          <a:ln w="444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709DE124-6DB9-F029-5740-0ED8415082B7}"/>
              </a:ext>
            </a:extLst>
          </p:cNvPr>
          <p:cNvCxnSpPr>
            <a:cxnSpLocks/>
          </p:cNvCxnSpPr>
          <p:nvPr/>
        </p:nvCxnSpPr>
        <p:spPr>
          <a:xfrm flipV="1">
            <a:off x="4842588" y="3287486"/>
            <a:ext cx="572277" cy="1125894"/>
          </a:xfrm>
          <a:prstGeom prst="straightConnector1">
            <a:avLst/>
          </a:prstGeom>
          <a:ln w="444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526ECFF8-930B-9356-8A62-BE3EA1A6D45B}"/>
              </a:ext>
            </a:extLst>
          </p:cNvPr>
          <p:cNvSpPr txBox="1"/>
          <p:nvPr/>
        </p:nvSpPr>
        <p:spPr>
          <a:xfrm>
            <a:off x="4226534" y="4413380"/>
            <a:ext cx="12443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Spiral Arms</a:t>
            </a:r>
          </a:p>
        </p:txBody>
      </p:sp>
      <p:sp>
        <p:nvSpPr>
          <p:cNvPr id="26" name="Arc 25">
            <a:extLst>
              <a:ext uri="{FF2B5EF4-FFF2-40B4-BE49-F238E27FC236}">
                <a16:creationId xmlns:a16="http://schemas.microsoft.com/office/drawing/2014/main" id="{B284F68F-E30C-1BEB-7963-681707E0DA21}"/>
              </a:ext>
            </a:extLst>
          </p:cNvPr>
          <p:cNvSpPr/>
          <p:nvPr/>
        </p:nvSpPr>
        <p:spPr>
          <a:xfrm rot="11001211">
            <a:off x="4576605" y="-538666"/>
            <a:ext cx="880721" cy="3999635"/>
          </a:xfrm>
          <a:prstGeom prst="arc">
            <a:avLst>
              <a:gd name="adj1" fmla="val 16205570"/>
              <a:gd name="adj2" fmla="val 0"/>
            </a:avLst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Arc 26">
            <a:extLst>
              <a:ext uri="{FF2B5EF4-FFF2-40B4-BE49-F238E27FC236}">
                <a16:creationId xmlns:a16="http://schemas.microsoft.com/office/drawing/2014/main" id="{3D8CE1CA-28A5-7A7B-1C3C-66DECABD30B3}"/>
              </a:ext>
            </a:extLst>
          </p:cNvPr>
          <p:cNvSpPr/>
          <p:nvPr/>
        </p:nvSpPr>
        <p:spPr>
          <a:xfrm rot="11001211">
            <a:off x="4734878" y="-630518"/>
            <a:ext cx="880721" cy="3999635"/>
          </a:xfrm>
          <a:prstGeom prst="arc">
            <a:avLst>
              <a:gd name="adj1" fmla="val 16269976"/>
              <a:gd name="adj2" fmla="val 0"/>
            </a:avLst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1B5E68E-A8DC-091C-4756-A2AAB34FB593}"/>
              </a:ext>
            </a:extLst>
          </p:cNvPr>
          <p:cNvSpPr/>
          <p:nvPr/>
        </p:nvSpPr>
        <p:spPr>
          <a:xfrm>
            <a:off x="84585" y="2843720"/>
            <a:ext cx="2145603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i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LRO-H4: Mapping Arms of Milky Way</a:t>
            </a:r>
          </a:p>
        </p:txBody>
      </p:sp>
    </p:spTree>
    <p:extLst>
      <p:ext uri="{BB962C8B-B14F-4D97-AF65-F5344CB8AC3E}">
        <p14:creationId xmlns:p14="http://schemas.microsoft.com/office/powerpoint/2010/main" val="164665610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1174D-D736-5D7C-CF61-275FD1BEBC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C726928F-F3D0-B0B5-E917-182D3B5187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70607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C95C839-C4B4-A5FB-89E3-0C43E9FDA985}"/>
              </a:ext>
            </a:extLst>
          </p:cNvPr>
          <p:cNvSpPr/>
          <p:nvPr/>
        </p:nvSpPr>
        <p:spPr>
          <a:xfrm>
            <a:off x="9579576" y="2589494"/>
            <a:ext cx="22219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i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LRO-H4: Weighing Milky Way</a:t>
            </a:r>
          </a:p>
        </p:txBody>
      </p:sp>
    </p:spTree>
    <p:extLst>
      <p:ext uri="{BB962C8B-B14F-4D97-AF65-F5344CB8AC3E}">
        <p14:creationId xmlns:p14="http://schemas.microsoft.com/office/powerpoint/2010/main" val="35586743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31C102-58F2-9613-1B60-7C369A7EF6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7813740-0691-142E-7A7F-CD836C238C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486830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A802CFD-640E-0A0F-9E04-6C7AC4594D5D}"/>
              </a:ext>
            </a:extLst>
          </p:cNvPr>
          <p:cNvCxnSpPr/>
          <p:nvPr/>
        </p:nvCxnSpPr>
        <p:spPr>
          <a:xfrm>
            <a:off x="9983755" y="1884784"/>
            <a:ext cx="0" cy="1544216"/>
          </a:xfrm>
          <a:prstGeom prst="line">
            <a:avLst/>
          </a:prstGeom>
          <a:ln w="412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0141958-C419-C370-F6D3-824618FCBBD5}"/>
              </a:ext>
            </a:extLst>
          </p:cNvPr>
          <p:cNvCxnSpPr>
            <a:cxnSpLocks/>
          </p:cNvCxnSpPr>
          <p:nvPr/>
        </p:nvCxnSpPr>
        <p:spPr>
          <a:xfrm>
            <a:off x="9983755" y="3429000"/>
            <a:ext cx="1632857" cy="0"/>
          </a:xfrm>
          <a:prstGeom prst="line">
            <a:avLst/>
          </a:prstGeom>
          <a:ln w="412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Arc 6">
            <a:extLst>
              <a:ext uri="{FF2B5EF4-FFF2-40B4-BE49-F238E27FC236}">
                <a16:creationId xmlns:a16="http://schemas.microsoft.com/office/drawing/2014/main" id="{B4E609BF-266C-074B-518C-E77DE7F2CEF8}"/>
              </a:ext>
            </a:extLst>
          </p:cNvPr>
          <p:cNvSpPr/>
          <p:nvPr/>
        </p:nvSpPr>
        <p:spPr>
          <a:xfrm rot="10800000">
            <a:off x="10173478" y="503853"/>
            <a:ext cx="2590798" cy="2836506"/>
          </a:xfrm>
          <a:prstGeom prst="arc">
            <a:avLst>
              <a:gd name="adj1" fmla="val 15891817"/>
              <a:gd name="adj2" fmla="val 21506938"/>
            </a:avLst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5DE6995-59A0-920C-C1B8-851589329A1F}"/>
              </a:ext>
            </a:extLst>
          </p:cNvPr>
          <p:cNvSpPr txBox="1"/>
          <p:nvPr/>
        </p:nvSpPr>
        <p:spPr>
          <a:xfrm>
            <a:off x="9906778" y="3759432"/>
            <a:ext cx="16328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Above =</a:t>
            </a:r>
          </a:p>
          <a:p>
            <a:r>
              <a:rPr lang="en-GB" dirty="0"/>
              <a:t>Expected curve without dark matter present.</a:t>
            </a:r>
          </a:p>
          <a:p>
            <a:endParaRPr lang="en-GB" dirty="0"/>
          </a:p>
          <a:p>
            <a:r>
              <a:rPr lang="en-GB" dirty="0"/>
              <a:t>Main graph does not match this.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105309B-674E-2814-BA49-AF5F441BC697}"/>
              </a:ext>
            </a:extLst>
          </p:cNvPr>
          <p:cNvSpPr/>
          <p:nvPr/>
        </p:nvSpPr>
        <p:spPr>
          <a:xfrm>
            <a:off x="2932336" y="4913594"/>
            <a:ext cx="483459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i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LRO-H4: Dark Matter Curve</a:t>
            </a:r>
          </a:p>
        </p:txBody>
      </p:sp>
    </p:spTree>
    <p:extLst>
      <p:ext uri="{BB962C8B-B14F-4D97-AF65-F5344CB8AC3E}">
        <p14:creationId xmlns:p14="http://schemas.microsoft.com/office/powerpoint/2010/main" val="393391065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9BDCA3-90F0-659E-4DB0-14B8BA5AD6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84D3F9E-E21F-4B79-7C75-8034EC3A9818}"/>
              </a:ext>
            </a:extLst>
          </p:cNvPr>
          <p:cNvSpPr/>
          <p:nvPr/>
        </p:nvSpPr>
        <p:spPr>
          <a:xfrm>
            <a:off x="4931420" y="2967335"/>
            <a:ext cx="23291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LRO-H5</a:t>
            </a:r>
          </a:p>
        </p:txBody>
      </p:sp>
    </p:spTree>
    <p:extLst>
      <p:ext uri="{BB962C8B-B14F-4D97-AF65-F5344CB8AC3E}">
        <p14:creationId xmlns:p14="http://schemas.microsoft.com/office/powerpoint/2010/main" val="266917043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CB7224B-D7EA-9F19-86D6-A5A4D93257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7250" y="857250"/>
            <a:ext cx="6858000" cy="5143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94D1C89-8D48-3FCA-0B69-DE3AC09D48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4" r="13775"/>
          <a:stretch>
            <a:fillRect/>
          </a:stretch>
        </p:blipFill>
        <p:spPr>
          <a:xfrm>
            <a:off x="5100735" y="0"/>
            <a:ext cx="7091265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88FB617-087B-8264-1443-3CA2AB18A401}"/>
              </a:ext>
            </a:extLst>
          </p:cNvPr>
          <p:cNvSpPr/>
          <p:nvPr/>
        </p:nvSpPr>
        <p:spPr>
          <a:xfrm>
            <a:off x="228600" y="0"/>
            <a:ext cx="11963400" cy="67801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i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ORIGINAL FEED SUPPORTS_____DISCOVERY FEED_____</a:t>
            </a:r>
          </a:p>
          <a:p>
            <a:pPr algn="ctr"/>
            <a:endParaRPr lang="en-US" sz="4000" b="1" i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endParaRPr lang="en-US" sz="4000" b="1" i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endParaRPr lang="en-US" sz="4000" b="1" i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endParaRPr lang="en-US" sz="4000" b="1" i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endParaRPr lang="en-US" sz="4000" b="1" i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endParaRPr lang="en-US" sz="4000" b="1" i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endParaRPr lang="en-US" sz="4000" b="1" i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endParaRPr lang="en-US" sz="4000" b="1" i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>
              <a:lnSpc>
                <a:spcPts val="4300"/>
              </a:lnSpc>
            </a:pPr>
            <a:r>
              <a:rPr lang="en-US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Replacing LRO-H2 with communications dish &amp; Discovery H-Line Feed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210F3E19-305E-2DFD-9B3B-B6F30923697F}"/>
              </a:ext>
            </a:extLst>
          </p:cNvPr>
          <p:cNvSpPr/>
          <p:nvPr/>
        </p:nvSpPr>
        <p:spPr>
          <a:xfrm>
            <a:off x="10624008" y="1385740"/>
            <a:ext cx="1140644" cy="3271101"/>
          </a:xfrm>
          <a:prstGeom prst="ellipse">
            <a:avLst/>
          </a:prstGeom>
          <a:noFill/>
          <a:ln w="476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F6D590C-1277-B84E-690F-94240CEACC36}"/>
              </a:ext>
            </a:extLst>
          </p:cNvPr>
          <p:cNvSpPr txBox="1"/>
          <p:nvPr/>
        </p:nvSpPr>
        <p:spPr>
          <a:xfrm>
            <a:off x="9575051" y="4548930"/>
            <a:ext cx="22826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Original feed supports – helpful to identify correct focus position</a:t>
            </a:r>
            <a:endParaRPr lang="en-GB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72306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44C0C4-FB17-4AEE-FA96-C2AFB0286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Hydrogen Line Radio Telescopes (1420 MHz)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7A4A40-BD81-F0F5-2ADC-AE7F282CCF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/>
              <a:t>LRO-H1 = Ptarmigan Triffid ex-military 4 x 4 dipole array, 86cm x 86cm in size.</a:t>
            </a:r>
          </a:p>
          <a:p>
            <a:r>
              <a:rPr lang="en-GB" dirty="0"/>
              <a:t>LRO-H2 = 150cm rolled steel petal dish sold as solar cooker on ebay. </a:t>
            </a:r>
          </a:p>
          <a:p>
            <a:r>
              <a:rPr lang="en-GB" dirty="0"/>
              <a:t>LRO-H3 = Alex Pettit Yagi tuned to 1420 MHz – this is one of Alex’s original design.</a:t>
            </a:r>
          </a:p>
          <a:p>
            <a:r>
              <a:rPr lang="en-GB" dirty="0"/>
              <a:t>LRO-H4 = SETI League Horn of Plenty.</a:t>
            </a:r>
          </a:p>
          <a:p>
            <a:r>
              <a:rPr lang="en-GB" b="1" i="1" dirty="0"/>
              <a:t>All of the above: Drift scanning on homemade wooden mounts, RTL-SDR V3/4/Nooelec NESDR </a:t>
            </a:r>
            <a:r>
              <a:rPr lang="en-GB" b="1" i="1" dirty="0" err="1"/>
              <a:t>SMARTee</a:t>
            </a:r>
            <a:r>
              <a:rPr lang="en-GB" b="1" i="1" dirty="0"/>
              <a:t>, Nooelec SAWBird H1 LNA/filter, KMR-400 coaxial cable.</a:t>
            </a:r>
          </a:p>
          <a:p>
            <a:r>
              <a:rPr lang="en-GB" dirty="0"/>
              <a:t>LRO-H5 = 140cm ex-communications antenna with Discovery Dish hydrogen line feed. </a:t>
            </a:r>
            <a:r>
              <a:rPr lang="en-GB" b="1" i="1" dirty="0"/>
              <a:t>RTL-SDR V4, Drift scanning on homemade wooden mount, KMR-240 coaxial cable.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547193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FBF83-1D5A-32C5-73B5-73CD7104A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596" y="365125"/>
            <a:ext cx="11793893" cy="1325563"/>
          </a:xfrm>
        </p:spPr>
        <p:txBody>
          <a:bodyPr>
            <a:normAutofit fontScale="90000"/>
          </a:bodyPr>
          <a:lstStyle/>
          <a:p>
            <a:r>
              <a:rPr lang="en-GB" dirty="0"/>
              <a:t>18/6/26 First light tests LRO-H5 radio telescope – 140cm communications dish with Discovery hydrogen line feed.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EF37F2-F0CC-962B-E9C9-74AFD6CB22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1537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n-GB" dirty="0"/>
              <a:t>At first, not working at all, just like solar cooker dish – I then discovered that the computer listed SDR as connected even when it wasn’t. Changed to alternative mini-PC and Hydrogen peak immediately appeared.</a:t>
            </a:r>
          </a:p>
          <a:p>
            <a:r>
              <a:rPr lang="en-GB" dirty="0"/>
              <a:t>[Aside: Does this mean that the failure of solar cooker dish to show hydrogen latterly was due to computer problem?]</a:t>
            </a:r>
          </a:p>
          <a:p>
            <a:r>
              <a:rPr lang="en-GB" dirty="0"/>
              <a:t>My wife prefers 140cm communication dish &amp; Discovery feed in our garden, so I think it is staying!</a:t>
            </a:r>
          </a:p>
          <a:p>
            <a:r>
              <a:rPr lang="en-GB" dirty="0"/>
              <a:t>Wonderful thing about Discovery feed is that it is easy to adjust focal position just by pulling stalk up and down whilst watching laptop screen to observe response – no fiddly or difficult adjustments.</a:t>
            </a:r>
          </a:p>
        </p:txBody>
      </p:sp>
    </p:spTree>
    <p:extLst>
      <p:ext uri="{BB962C8B-B14F-4D97-AF65-F5344CB8AC3E}">
        <p14:creationId xmlns:p14="http://schemas.microsoft.com/office/powerpoint/2010/main" val="147557427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>
            <a:extLst>
              <a:ext uri="{FF2B5EF4-FFF2-40B4-BE49-F238E27FC236}">
                <a16:creationId xmlns:a16="http://schemas.microsoft.com/office/drawing/2014/main" id="{84601E87-C6D9-4731-9989-4528C546CC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6" t="9954" r="11901" b="12268"/>
          <a:stretch>
            <a:fillRect/>
          </a:stretch>
        </p:blipFill>
        <p:spPr bwMode="auto">
          <a:xfrm>
            <a:off x="390330" y="0"/>
            <a:ext cx="11411339" cy="6856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47253B4-6BC1-C2D5-6E22-86D043E25C85}"/>
              </a:ext>
            </a:extLst>
          </p:cNvPr>
          <p:cNvSpPr/>
          <p:nvPr/>
        </p:nvSpPr>
        <p:spPr>
          <a:xfrm>
            <a:off x="46969" y="5066723"/>
            <a:ext cx="1158496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Gain = 1.5 dB peak above background</a:t>
            </a:r>
          </a:p>
          <a:p>
            <a:pPr algn="ctr"/>
            <a:r>
              <a:rPr 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(thanks to Jason Burnfield for </a:t>
            </a:r>
            <a:r>
              <a:rPr lang="en-US" sz="5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calculatn</a:t>
            </a:r>
            <a:r>
              <a:rPr 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)</a:t>
            </a: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8904131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02807EC-ED1E-CABB-C673-BA4012F41D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00" y="0"/>
            <a:ext cx="51435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B6D6CFB-16B0-DA14-E903-C153D6F0EE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88" t="17551" r="11633" b="27755"/>
          <a:stretch>
            <a:fillRect/>
          </a:stretch>
        </p:blipFill>
        <p:spPr>
          <a:xfrm>
            <a:off x="534178" y="186611"/>
            <a:ext cx="5941266" cy="497581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A6BFC7E-FDA2-1AA1-AC42-BA245BB045E9}"/>
              </a:ext>
            </a:extLst>
          </p:cNvPr>
          <p:cNvSpPr txBox="1">
            <a:spLocks/>
          </p:cNvSpPr>
          <p:nvPr/>
        </p:nvSpPr>
        <p:spPr>
          <a:xfrm>
            <a:off x="113393" y="5309727"/>
            <a:ext cx="6935107" cy="272332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200" u="sng" dirty="0">
                <a:solidFill>
                  <a:srgbClr val="002060"/>
                </a:solidFill>
              </a:rPr>
              <a:t>Very</a:t>
            </a:r>
            <a:r>
              <a:rPr lang="en-GB" sz="3200" dirty="0">
                <a:solidFill>
                  <a:srgbClr val="002060"/>
                </a:solidFill>
              </a:rPr>
              <a:t> early results from LRO-H5 – Discovery feed on 140cm communications dish</a:t>
            </a:r>
          </a:p>
        </p:txBody>
      </p:sp>
    </p:spTree>
    <p:extLst>
      <p:ext uri="{BB962C8B-B14F-4D97-AF65-F5344CB8AC3E}">
        <p14:creationId xmlns:p14="http://schemas.microsoft.com/office/powerpoint/2010/main" val="86695727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ABFC9E5-A174-C025-B7CB-136456E264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772" y="284174"/>
            <a:ext cx="10566616" cy="588438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33380AD-35BF-82AB-1E01-4F7E9F0CA56D}"/>
              </a:ext>
            </a:extLst>
          </p:cNvPr>
          <p:cNvSpPr/>
          <p:nvPr/>
        </p:nvSpPr>
        <p:spPr>
          <a:xfrm>
            <a:off x="7852528" y="612847"/>
            <a:ext cx="1178351" cy="49124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FEC98B1-BE2F-C4B2-81F1-56846F6EDEC2}"/>
              </a:ext>
            </a:extLst>
          </p:cNvPr>
          <p:cNvSpPr/>
          <p:nvPr/>
        </p:nvSpPr>
        <p:spPr>
          <a:xfrm>
            <a:off x="7635277" y="5418305"/>
            <a:ext cx="1178351" cy="4263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582841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94E99B-E9CE-82F2-10B1-2117022ACE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671DBEF-5211-4358-CD6C-5B2366FDE3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45" y="285666"/>
            <a:ext cx="10274738" cy="590052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52F16C4-AB2D-F56C-D4FF-407AB5FF9F33}"/>
              </a:ext>
            </a:extLst>
          </p:cNvPr>
          <p:cNvSpPr/>
          <p:nvPr/>
        </p:nvSpPr>
        <p:spPr>
          <a:xfrm>
            <a:off x="7405056" y="583664"/>
            <a:ext cx="902366" cy="52918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284936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E4B7EB-54A4-A0D7-3485-C724E3B4EF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367B49B-4C81-19E0-C7B7-07089FA48E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40" y="580391"/>
            <a:ext cx="11273520" cy="555915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3EF1D03-A8AC-9EE0-9C79-1ED69ABA0DA0}"/>
              </a:ext>
            </a:extLst>
          </p:cNvPr>
          <p:cNvSpPr txBox="1"/>
          <p:nvPr/>
        </p:nvSpPr>
        <p:spPr>
          <a:xfrm>
            <a:off x="9918441" y="2873829"/>
            <a:ext cx="16734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/>
              <a:t>Much reduced RFI compared to LRO-H2 &amp; LRO-H4</a:t>
            </a:r>
          </a:p>
        </p:txBody>
      </p:sp>
    </p:spTree>
    <p:extLst>
      <p:ext uri="{BB962C8B-B14F-4D97-AF65-F5344CB8AC3E}">
        <p14:creationId xmlns:p14="http://schemas.microsoft.com/office/powerpoint/2010/main" val="394137402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053F56-9E40-8BC6-B068-32A34EFE41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1936502-BA6B-F9EF-2513-980620A5A5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59" t="6010" r="22715"/>
          <a:stretch>
            <a:fillRect/>
          </a:stretch>
        </p:blipFill>
        <p:spPr>
          <a:xfrm>
            <a:off x="538062" y="1212978"/>
            <a:ext cx="5271796" cy="389901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69984CF-378A-FFA1-E596-D883118532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30" t="5943" r="22006" b="1613"/>
          <a:stretch>
            <a:fillRect/>
          </a:stretch>
        </p:blipFill>
        <p:spPr>
          <a:xfrm>
            <a:off x="6232852" y="1212978"/>
            <a:ext cx="5421086" cy="3834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85134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0ED540C-18CE-13D0-036E-0187BCDB74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661" y="865691"/>
            <a:ext cx="10737133" cy="4975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6662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B18E118-6691-038A-3E15-F11A46212EB6}"/>
              </a:ext>
            </a:extLst>
          </p:cNvPr>
          <p:cNvSpPr/>
          <p:nvPr/>
        </p:nvSpPr>
        <p:spPr>
          <a:xfrm>
            <a:off x="327208" y="117693"/>
            <a:ext cx="11226618" cy="67403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i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Conclusion.</a:t>
            </a:r>
          </a:p>
          <a:p>
            <a:pPr algn="ctr"/>
            <a:r>
              <a:rPr 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If you want to build hydrogen line radio telescope, my experience suggests you should consider the following 2 designs:</a:t>
            </a:r>
          </a:p>
          <a:p>
            <a:pPr marL="914400" indent="-914400" algn="ctr">
              <a:buAutoNum type="arabicPeriod"/>
            </a:pPr>
            <a:r>
              <a:rPr lang="en-US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SETI League Horn of Plenty.</a:t>
            </a:r>
          </a:p>
          <a:p>
            <a:pPr marL="914400" indent="-914400" algn="ctr">
              <a:buAutoNum type="arabicPeriod"/>
            </a:pPr>
            <a:r>
              <a:rPr 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Deep communications dish + Discovery H-Line feed.</a:t>
            </a: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7993656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CDDC95-D0AD-823D-7C26-D1856162F9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3F0060C-FE9E-6A06-473E-37FE16E17696}"/>
              </a:ext>
            </a:extLst>
          </p:cNvPr>
          <p:cNvSpPr/>
          <p:nvPr/>
        </p:nvSpPr>
        <p:spPr>
          <a:xfrm>
            <a:off x="0" y="365343"/>
            <a:ext cx="12192000" cy="59093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i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Why choose SETI League Horn of Plenty?</a:t>
            </a:r>
            <a:endParaRPr lang="en-US" sz="5400" b="1" i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marL="685800" indent="-685800" algn="ctr">
              <a:buFont typeface="Arial" panose="020B0604020202020204" pitchFamily="34" charset="0"/>
              <a:buChar char="•"/>
            </a:pPr>
            <a:r>
              <a:rPr 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Very forgiving design, so works even if your dimensions are not too accurate.</a:t>
            </a:r>
          </a:p>
          <a:p>
            <a:pPr marL="685800" indent="-685800" algn="ctr">
              <a:buFont typeface="Arial" panose="020B0604020202020204" pitchFamily="34" charset="0"/>
              <a:buChar char="•"/>
            </a:pPr>
            <a:r>
              <a:rPr 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Solid, robust, if build with galvanized steel will cope with range of weather.</a:t>
            </a:r>
          </a:p>
          <a:p>
            <a:pPr marL="685800" indent="-685800" algn="ctr">
              <a:buFont typeface="Arial" panose="020B0604020202020204" pitchFamily="34" charset="0"/>
              <a:buChar char="•"/>
            </a:pPr>
            <a:r>
              <a:rPr 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Supposedly minimal side-lobes and reduced ground-spill.</a:t>
            </a:r>
          </a:p>
        </p:txBody>
      </p:sp>
    </p:spTree>
    <p:extLst>
      <p:ext uri="{BB962C8B-B14F-4D97-AF65-F5344CB8AC3E}">
        <p14:creationId xmlns:p14="http://schemas.microsoft.com/office/powerpoint/2010/main" val="28436096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B4ACA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49661" y="5317042"/>
            <a:ext cx="6415573" cy="923466"/>
            <a:chOff x="1384553" y="5149215"/>
            <a:chExt cx="9214105" cy="1448941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54707" y="5177028"/>
              <a:ext cx="2529077" cy="48385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35403" y="5157215"/>
              <a:ext cx="2528189" cy="48261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24171" y="5443728"/>
              <a:ext cx="177520" cy="7543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405121" y="5423408"/>
              <a:ext cx="176529" cy="7505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640580" y="5169408"/>
              <a:ext cx="5473446" cy="60121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620768" y="5149215"/>
              <a:ext cx="5472684" cy="60111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03603" y="6003035"/>
              <a:ext cx="5558790" cy="59358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84553" y="5982855"/>
              <a:ext cx="5556885" cy="59377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78395" y="6266688"/>
              <a:ext cx="177520" cy="7543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959345" y="6246393"/>
              <a:ext cx="176529" cy="7508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190232" y="6003035"/>
              <a:ext cx="3408426" cy="595121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170927" y="5982855"/>
              <a:ext cx="3407537" cy="594448"/>
            </a:xfrm>
            <a:prstGeom prst="rect">
              <a:avLst/>
            </a:prstGeom>
          </p:spPr>
        </p:pic>
      </p:grpSp>
      <p:pic>
        <p:nvPicPr>
          <p:cNvPr id="17" name="object 2">
            <a:extLst>
              <a:ext uri="{FF2B5EF4-FFF2-40B4-BE49-F238E27FC236}">
                <a16:creationId xmlns:a16="http://schemas.microsoft.com/office/drawing/2014/main" id="{AC7D2648-6448-74B0-8065-4B92D63E821A}"/>
              </a:ext>
            </a:extLst>
          </p:cNvPr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6561625" y="2160768"/>
            <a:ext cx="5267333" cy="4216691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4CF3CFBD-2844-8CD9-3BFD-CE1AF9397A83}"/>
              </a:ext>
            </a:extLst>
          </p:cNvPr>
          <p:cNvSpPr/>
          <p:nvPr/>
        </p:nvSpPr>
        <p:spPr>
          <a:xfrm>
            <a:off x="6402988" y="1328792"/>
            <a:ext cx="558460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Nooelec SAWBird H1 LNA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4DDD8F4-94BE-896F-E15A-5C88A924F24F}"/>
              </a:ext>
            </a:extLst>
          </p:cNvPr>
          <p:cNvSpPr/>
          <p:nvPr/>
        </p:nvSpPr>
        <p:spPr>
          <a:xfrm>
            <a:off x="5964865" y="3717769"/>
            <a:ext cx="622363" cy="707886"/>
          </a:xfrm>
          <a:prstGeom prst="rect">
            <a:avLst/>
          </a:prstGeom>
          <a:solidFill>
            <a:srgbClr val="B4AC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5B57FDF-83DA-6802-86B1-F4819D89C3CD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 l="15228" t="26462" r="48704" b="7802"/>
          <a:stretch>
            <a:fillRect/>
          </a:stretch>
        </p:blipFill>
        <p:spPr>
          <a:xfrm>
            <a:off x="836798" y="213685"/>
            <a:ext cx="4790316" cy="4911023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0A7BFC63-86BC-E711-C7F3-B9F6D88EC4FC}"/>
              </a:ext>
            </a:extLst>
          </p:cNvPr>
          <p:cNvSpPr/>
          <p:nvPr/>
        </p:nvSpPr>
        <p:spPr>
          <a:xfrm>
            <a:off x="5964865" y="5713091"/>
            <a:ext cx="636424" cy="540278"/>
          </a:xfrm>
          <a:prstGeom prst="rect">
            <a:avLst/>
          </a:prstGeom>
          <a:solidFill>
            <a:srgbClr val="B4AC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C8CCFBA-987F-8543-95FD-33A777B3FCDD}"/>
              </a:ext>
            </a:extLst>
          </p:cNvPr>
          <p:cNvSpPr/>
          <p:nvPr/>
        </p:nvSpPr>
        <p:spPr>
          <a:xfrm>
            <a:off x="-9371" y="205874"/>
            <a:ext cx="1220137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Most</a:t>
            </a:r>
            <a:r>
              <a:rPr lang="en-US" sz="40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use these inexpensive &amp; readily available devices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F73450-672F-3714-7A7E-FA09F0C93F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62A5C4C-03A9-CB5A-40E0-88E320DA803E}"/>
              </a:ext>
            </a:extLst>
          </p:cNvPr>
          <p:cNvSpPr/>
          <p:nvPr/>
        </p:nvSpPr>
        <p:spPr>
          <a:xfrm>
            <a:off x="0" y="117693"/>
            <a:ext cx="12192000" cy="67403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i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Why choose Deep communications dish + Discovery H-Line feed?</a:t>
            </a:r>
          </a:p>
          <a:p>
            <a:pPr marL="685800" indent="-685800" algn="ctr">
              <a:buFont typeface="Arial" panose="020B0604020202020204" pitchFamily="34" charset="0"/>
              <a:buChar char="•"/>
            </a:pPr>
            <a:r>
              <a:rPr 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Deep dish reduces ground spill-over.</a:t>
            </a:r>
          </a:p>
          <a:p>
            <a:pPr marL="685800" indent="-685800" algn="ctr">
              <a:buFont typeface="Arial" panose="020B0604020202020204" pitchFamily="34" charset="0"/>
              <a:buChar char="•"/>
            </a:pPr>
            <a:r>
              <a:rPr 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Communication dish solid, does not rust, easier to mount than petal dishes.</a:t>
            </a:r>
          </a:p>
          <a:p>
            <a:pPr marL="685800" indent="-685800" algn="ctr">
              <a:buFont typeface="Arial" panose="020B0604020202020204" pitchFamily="34" charset="0"/>
              <a:buChar char="•"/>
            </a:pPr>
            <a:r>
              <a:rPr 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Finding focus easy with Discovery feed.</a:t>
            </a:r>
          </a:p>
          <a:p>
            <a:pPr marL="685800" indent="-685800" algn="ctr">
              <a:buFont typeface="Arial" panose="020B0604020202020204" pitchFamily="34" charset="0"/>
              <a:buChar char="•"/>
            </a:pPr>
            <a:r>
              <a:rPr 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Discovery feed performs at high level comparable to best elsewhere.</a:t>
            </a:r>
          </a:p>
        </p:txBody>
      </p:sp>
    </p:spTree>
    <p:extLst>
      <p:ext uri="{BB962C8B-B14F-4D97-AF65-F5344CB8AC3E}">
        <p14:creationId xmlns:p14="http://schemas.microsoft.com/office/powerpoint/2010/main" val="253799110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B23535-3386-0694-11EA-A3E2379493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800" dirty="0"/>
              <a:t>Where next?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75CFB2-7CEC-662C-2B2A-90AA584ED4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6845"/>
            <a:ext cx="10515600" cy="4986030"/>
          </a:xfrm>
        </p:spPr>
        <p:txBody>
          <a:bodyPr>
            <a:noAutofit/>
          </a:bodyPr>
          <a:lstStyle/>
          <a:p>
            <a:r>
              <a:rPr lang="en-GB" sz="3200" dirty="0"/>
              <a:t>Formal analysis of performance of dishes using SDR#/IF Average, cold sky and hot ground.</a:t>
            </a:r>
          </a:p>
          <a:p>
            <a:r>
              <a:rPr lang="en-GB" sz="3200" dirty="0"/>
              <a:t>Test performance of some new low noise amplifiers I have been given.</a:t>
            </a:r>
          </a:p>
          <a:p>
            <a:r>
              <a:rPr lang="en-GB" sz="3200" dirty="0"/>
              <a:t>Complete maps of Milky Way on the new LRO H-line telescopes and compare those maps.</a:t>
            </a:r>
          </a:p>
          <a:p>
            <a:r>
              <a:rPr lang="en-GB" sz="3200" dirty="0"/>
              <a:t>With Jason Burnfield, exploring the possibility of taking spectra of hydrogen emissions in extra-galactic sources using small telescopes available at LRO.</a:t>
            </a:r>
          </a:p>
          <a:p>
            <a:r>
              <a:rPr lang="en-GB" sz="3200" dirty="0"/>
              <a:t>Any further suggestions from the audience are welcome!</a:t>
            </a:r>
          </a:p>
        </p:txBody>
      </p:sp>
    </p:spTree>
    <p:extLst>
      <p:ext uri="{BB962C8B-B14F-4D97-AF65-F5344CB8AC3E}">
        <p14:creationId xmlns:p14="http://schemas.microsoft.com/office/powerpoint/2010/main" val="395646230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AA89B617-6278-697F-920C-8BC44F1AFE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375" t="24443" r="13750" b="28681"/>
          <a:stretch/>
        </p:blipFill>
        <p:spPr>
          <a:xfrm>
            <a:off x="46099" y="0"/>
            <a:ext cx="12192000" cy="68580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3876675" y="1107947"/>
            <a:ext cx="4474210" cy="501015"/>
            <a:chOff x="3876675" y="1107947"/>
            <a:chExt cx="4474210" cy="50101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96868" y="1127747"/>
              <a:ext cx="4453890" cy="48083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876675" y="1107947"/>
              <a:ext cx="4453128" cy="479933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3274948" y="1930907"/>
            <a:ext cx="5693410" cy="501015"/>
            <a:chOff x="3274948" y="1930907"/>
            <a:chExt cx="5693410" cy="501015"/>
          </a:xfrm>
        </p:grpSpPr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294887" y="1950707"/>
              <a:ext cx="5673090" cy="48083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74948" y="1930907"/>
              <a:ext cx="5673217" cy="479933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5022088" y="2779014"/>
            <a:ext cx="2178050" cy="475615"/>
            <a:chOff x="5022088" y="2779014"/>
            <a:chExt cx="2178050" cy="475615"/>
          </a:xfrm>
        </p:grpSpPr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041392" y="2798076"/>
              <a:ext cx="2158745" cy="45642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022088" y="2779014"/>
              <a:ext cx="2157857" cy="454787"/>
            </a:xfrm>
            <a:prstGeom prst="rect">
              <a:avLst/>
            </a:prstGeom>
          </p:spPr>
        </p:pic>
      </p:grpSp>
      <p:grpSp>
        <p:nvGrpSpPr>
          <p:cNvPr id="12" name="object 12"/>
          <p:cNvGrpSpPr/>
          <p:nvPr/>
        </p:nvGrpSpPr>
        <p:grpSpPr>
          <a:xfrm>
            <a:off x="2959100" y="3576828"/>
            <a:ext cx="6303010" cy="615315"/>
            <a:chOff x="2959100" y="3576828"/>
            <a:chExt cx="6303010" cy="615315"/>
          </a:xfrm>
        </p:grpSpPr>
        <p:pic>
          <p:nvPicPr>
            <p:cNvPr id="13" name="object 13">
              <a:hlinkClick r:id="rId9"/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999232" y="3596640"/>
              <a:ext cx="6262878" cy="558546"/>
            </a:xfrm>
            <a:prstGeom prst="rect">
              <a:avLst/>
            </a:prstGeom>
          </p:spPr>
        </p:pic>
        <p:pic>
          <p:nvPicPr>
            <p:cNvPr id="14" name="object 14">
              <a:hlinkClick r:id="rId9"/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979927" y="3576828"/>
              <a:ext cx="6262370" cy="557657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2980309" y="4141851"/>
              <a:ext cx="6273165" cy="50800"/>
            </a:xfrm>
            <a:custGeom>
              <a:avLst/>
              <a:gdLst/>
              <a:ahLst/>
              <a:cxnLst/>
              <a:rect l="l" t="t" r="r" b="b"/>
              <a:pathLst>
                <a:path w="6273165" h="50800">
                  <a:moveTo>
                    <a:pt x="6272784" y="1397"/>
                  </a:moveTo>
                  <a:lnTo>
                    <a:pt x="6271387" y="0"/>
                  </a:lnTo>
                  <a:lnTo>
                    <a:pt x="1270" y="0"/>
                  </a:lnTo>
                  <a:lnTo>
                    <a:pt x="0" y="1397"/>
                  </a:lnTo>
                  <a:lnTo>
                    <a:pt x="0" y="48895"/>
                  </a:lnTo>
                  <a:lnTo>
                    <a:pt x="1270" y="50292"/>
                  </a:lnTo>
                  <a:lnTo>
                    <a:pt x="6271387" y="50292"/>
                  </a:lnTo>
                  <a:lnTo>
                    <a:pt x="6272784" y="48895"/>
                  </a:lnTo>
                  <a:lnTo>
                    <a:pt x="6272784" y="44196"/>
                  </a:lnTo>
                  <a:lnTo>
                    <a:pt x="6272784" y="6096"/>
                  </a:lnTo>
                  <a:lnTo>
                    <a:pt x="6272784" y="1397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>
              <a:hlinkClick r:id="rId9"/>
            </p:cNvPr>
            <p:cNvSpPr/>
            <p:nvPr/>
          </p:nvSpPr>
          <p:spPr>
            <a:xfrm>
              <a:off x="2962147" y="4123817"/>
              <a:ext cx="6266815" cy="44450"/>
            </a:xfrm>
            <a:custGeom>
              <a:avLst/>
              <a:gdLst/>
              <a:ahLst/>
              <a:cxnLst/>
              <a:rect l="l" t="t" r="r" b="b"/>
              <a:pathLst>
                <a:path w="6266815" h="44450">
                  <a:moveTo>
                    <a:pt x="6266687" y="0"/>
                  </a:moveTo>
                  <a:lnTo>
                    <a:pt x="0" y="0"/>
                  </a:lnTo>
                  <a:lnTo>
                    <a:pt x="0" y="44195"/>
                  </a:lnTo>
                  <a:lnTo>
                    <a:pt x="6266687" y="44195"/>
                  </a:lnTo>
                  <a:lnTo>
                    <a:pt x="62666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>
              <a:hlinkClick r:id="rId9"/>
            </p:cNvPr>
            <p:cNvSpPr/>
            <p:nvPr/>
          </p:nvSpPr>
          <p:spPr>
            <a:xfrm>
              <a:off x="2962147" y="4123817"/>
              <a:ext cx="6266815" cy="44450"/>
            </a:xfrm>
            <a:custGeom>
              <a:avLst/>
              <a:gdLst/>
              <a:ahLst/>
              <a:cxnLst/>
              <a:rect l="l" t="t" r="r" b="b"/>
              <a:pathLst>
                <a:path w="6266815" h="44450">
                  <a:moveTo>
                    <a:pt x="0" y="0"/>
                  </a:moveTo>
                  <a:lnTo>
                    <a:pt x="1566672" y="0"/>
                  </a:lnTo>
                  <a:lnTo>
                    <a:pt x="3133343" y="0"/>
                  </a:lnTo>
                  <a:lnTo>
                    <a:pt x="4700016" y="0"/>
                  </a:lnTo>
                  <a:lnTo>
                    <a:pt x="6266687" y="0"/>
                  </a:lnTo>
                  <a:lnTo>
                    <a:pt x="6266687" y="44195"/>
                  </a:lnTo>
                  <a:lnTo>
                    <a:pt x="4700016" y="44195"/>
                  </a:lnTo>
                  <a:lnTo>
                    <a:pt x="3133343" y="44195"/>
                  </a:lnTo>
                  <a:lnTo>
                    <a:pt x="1566672" y="44195"/>
                  </a:lnTo>
                  <a:lnTo>
                    <a:pt x="0" y="44195"/>
                  </a:lnTo>
                  <a:lnTo>
                    <a:pt x="0" y="0"/>
                  </a:lnTo>
                  <a:close/>
                </a:path>
              </a:pathLst>
            </a:custGeom>
            <a:ln w="6096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2808604" y="4399788"/>
            <a:ext cx="6649084" cy="615315"/>
            <a:chOff x="2808604" y="4399788"/>
            <a:chExt cx="6649084" cy="615315"/>
          </a:xfrm>
        </p:grpSpPr>
        <p:pic>
          <p:nvPicPr>
            <p:cNvPr id="19" name="object 1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828543" y="4419600"/>
              <a:ext cx="6628638" cy="59512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808604" y="4399788"/>
              <a:ext cx="6627622" cy="593852"/>
            </a:xfrm>
            <a:prstGeom prst="rect">
              <a:avLst/>
            </a:prstGeom>
          </p:spPr>
        </p:pic>
      </p:grpSp>
      <p:grpSp>
        <p:nvGrpSpPr>
          <p:cNvPr id="21" name="object 21"/>
          <p:cNvGrpSpPr/>
          <p:nvPr/>
        </p:nvGrpSpPr>
        <p:grpSpPr>
          <a:xfrm>
            <a:off x="2502280" y="5222747"/>
            <a:ext cx="7259955" cy="615315"/>
            <a:chOff x="2502280" y="5222747"/>
            <a:chExt cx="7259955" cy="615315"/>
          </a:xfrm>
        </p:grpSpPr>
        <p:pic>
          <p:nvPicPr>
            <p:cNvPr id="22" name="object 2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522219" y="5242559"/>
              <a:ext cx="7239761" cy="59512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502280" y="5222747"/>
              <a:ext cx="7238746" cy="59382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60E2E77-A15F-95A3-4236-2A71A3C53F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244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A65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39C5970-633B-6131-A013-1B4CE82092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35" t="2585" r="8584" b="6666"/>
          <a:stretch>
            <a:fillRect/>
          </a:stretch>
        </p:blipFill>
        <p:spPr>
          <a:xfrm>
            <a:off x="5839910" y="1931436"/>
            <a:ext cx="6352090" cy="49265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6823502-C5BB-FA45-9412-4FC99E57F0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68" t="12245" r="17857" b="13741"/>
          <a:stretch>
            <a:fillRect/>
          </a:stretch>
        </p:blipFill>
        <p:spPr>
          <a:xfrm>
            <a:off x="0" y="0"/>
            <a:ext cx="5906278" cy="514082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6C078CC-C85D-8F1C-411E-3D6C7BE72B44}"/>
              </a:ext>
            </a:extLst>
          </p:cNvPr>
          <p:cNvSpPr txBox="1">
            <a:spLocks/>
          </p:cNvSpPr>
          <p:nvPr/>
        </p:nvSpPr>
        <p:spPr>
          <a:xfrm>
            <a:off x="6624735" y="251928"/>
            <a:ext cx="4917232" cy="1541398"/>
          </a:xfrm>
          <a:prstGeom prst="rect">
            <a:avLst/>
          </a:prstGeom>
        </p:spPr>
        <p:txBody>
          <a:bodyPr>
            <a:normAutofit fontScale="6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>
                <a:solidFill>
                  <a:schemeClr val="bg1"/>
                </a:solidFill>
              </a:rPr>
              <a:t>Signal Generator for testing hydrogen line RTs – components include Bob Stricklin’s 1420 MHz antenna and NanoVNA, set to 1420 MHz CW at lowest power level</a:t>
            </a:r>
          </a:p>
        </p:txBody>
      </p:sp>
    </p:spTree>
    <p:extLst>
      <p:ext uri="{BB962C8B-B14F-4D97-AF65-F5344CB8AC3E}">
        <p14:creationId xmlns:p14="http://schemas.microsoft.com/office/powerpoint/2010/main" val="11225197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</TotalTime>
  <Words>1665</Words>
  <Application>Microsoft Office PowerPoint</Application>
  <PresentationFormat>Widescreen</PresentationFormat>
  <Paragraphs>186</Paragraphs>
  <Slides>72</Slides>
  <Notes>2</Notes>
  <HiddenSlides>1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72</vt:i4>
      </vt:variant>
    </vt:vector>
  </HeadingPairs>
  <TitlesOfParts>
    <vt:vector size="77" baseType="lpstr">
      <vt:lpstr>Arial</vt:lpstr>
      <vt:lpstr>Calibri</vt:lpstr>
      <vt:lpstr>Calibri Light</vt:lpstr>
      <vt:lpstr>Wingdings</vt:lpstr>
      <vt:lpstr>Office Theme</vt:lpstr>
      <vt:lpstr>Update on hydrogen line observing at Lichfield Radio Observatory. </vt:lpstr>
      <vt:lpstr>PowerPoint Presentation</vt:lpstr>
      <vt:lpstr>Astronomy Activities at LRO</vt:lpstr>
      <vt:lpstr>PowerPoint Presentation</vt:lpstr>
      <vt:lpstr>PowerPoint Presentation</vt:lpstr>
      <vt:lpstr>Hydrogen Line Radio Telescopes (1420 MHz)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Ptarmigan Triffid Band 3 Ex-Military Dipole Array (UK)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Assessing performance of LRO-H2 - Cygnus</vt:lpstr>
      <vt:lpstr>Comparing H-Line Plot at LRO-H2 (right) to LAB Survey (left)</vt:lpstr>
      <vt:lpstr>Comment from Jason</vt:lpstr>
      <vt:lpstr>PowerPoint Presentation</vt:lpstr>
      <vt:lpstr>PowerPoint Presentation</vt:lpstr>
      <vt:lpstr>PowerPoint Presentation</vt:lpstr>
      <vt:lpstr>Harvard University graduate student Harold I. "Doc" Ewen built horn antenna left.  Designed to first measure 1420 MHz hyperfine transition line of interstellar hydrogen</vt:lpstr>
      <vt:lpstr>SETI Horn of Plenty based on scaled version of Ewen’s hydrogen horn</vt:lpstr>
      <vt:lpstr>Original prototype of SETI Horn of Plenty</vt:lpstr>
      <vt:lpstr>Theoretically predicted gains of SETI Horn of Plenty (from SETI League website)</vt:lpstr>
      <vt:lpstr>PowerPoint Presentation</vt:lpstr>
      <vt:lpstr>PowerPoint Presentation</vt:lpstr>
      <vt:lpstr>Performance of SETI Horn of Plenty (from SETI website)</vt:lpstr>
      <vt:lpstr>PowerPoint Presentation</vt:lpstr>
      <vt:lpstr>WR-650 Waveguide used on LRO horn.</vt:lpstr>
      <vt:lpstr>PowerPoint Presentation</vt:lpstr>
      <vt:lpstr>PowerPoint Presentation</vt:lpstr>
      <vt:lpstr>Calculated max. gain with LRO SETI Horn of Plenty using Nooelec SmarTee XTR SDR = 0.855 dB above background.</vt:lpstr>
      <vt:lpstr>PowerPoint Presentation</vt:lpstr>
      <vt:lpstr>PowerPoint Presentation</vt:lpstr>
      <vt:lpstr>PowerPoint Presentation</vt:lpstr>
      <vt:lpstr>Back in action after drilling 2 small holes at back of waveguide – 10 bits (1024 FFT bins)</vt:lpstr>
      <vt:lpstr>Increasing FFT further to FFT 12 = 4096 bins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 spite of all these problems, I obtained following results</vt:lpstr>
      <vt:lpstr>PowerPoint Presentation</vt:lpstr>
      <vt:lpstr>PowerPoint Presentation</vt:lpstr>
      <vt:lpstr>PowerPoint Presentation</vt:lpstr>
      <vt:lpstr>Hot off the press! Latest results from the LRO SETI Horn of Plenty (LRO-H4)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18/6/26 First light tests LRO-H5 radio telescope – 140cm communications dish with Discovery hydrogen line feed.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Where next?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Andrew Thornett</dc:creator>
  <cp:lastModifiedBy>Andrew Thornett</cp:lastModifiedBy>
  <cp:revision>37</cp:revision>
  <dcterms:created xsi:type="dcterms:W3CDTF">2026-06-11T21:50:15Z</dcterms:created>
  <dcterms:modified xsi:type="dcterms:W3CDTF">2026-08-01T20:16:12Z</dcterms:modified>
</cp:coreProperties>
</file>